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6" r:id="rId5"/>
    <p:sldId id="267" r:id="rId6"/>
    <p:sldId id="268" r:id="rId7"/>
    <p:sldId id="260" r:id="rId8"/>
    <p:sldId id="265" r:id="rId9"/>
    <p:sldId id="261" r:id="rId10"/>
    <p:sldId id="27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6" autoAdjust="0"/>
    <p:restoredTop sz="86433" autoAdjust="0"/>
  </p:normalViewPr>
  <p:slideViewPr>
    <p:cSldViewPr snapToGrid="0">
      <p:cViewPr varScale="1">
        <p:scale>
          <a:sx n="57" d="100"/>
          <a:sy n="57" d="100"/>
        </p:scale>
        <p:origin x="456"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3184-FD3E-4743-9688-468B10BA5B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6F6BF2-0079-4DF3-A6D8-8B25A41553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2D9531-61C6-4BBB-B9D8-E3B3BEF9E84C}"/>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2B7AC52B-2DD7-4ADA-83B6-707DCF79B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693E9-EA85-4829-A9C9-358DB1E66DCC}"/>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00917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27204-F48A-4536-87A5-B4A068DF71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F1DE20-6336-4762-AE85-B12892FF654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A3D042-14B0-47C6-87EE-A6101C6B96FF}"/>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6C23C2B7-7E52-44FF-8C05-8E58D60185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51D74A-EF5C-4785-BE11-0A22E2A1EFD4}"/>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327170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FEBC2-5BAD-470E-B87E-B28C4152E0F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F7291A-2231-4FD6-B8E9-2DAA1930BF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A950D-C034-42A1-B342-9FA1B112FB27}"/>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2371ED70-47A0-460D-B37B-5033B22125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4021EE-9692-466D-AAEC-4F6765E40007}"/>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402451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35BBC-2500-4F5E-BEC7-4A6B81EF00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92ACE2-A51F-48C1-A1F7-199F2E9C94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EBC1-50C0-4DF9-8E4D-929444245469}"/>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40074932-3471-4319-9FBD-738085533A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93691-2CB4-45B8-84FF-623D8E7C5450}"/>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339498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7922-26D2-42E2-8B1E-E787529325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940096-6E1B-464F-9C76-1FD448A952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E29591E-4F5E-4C8A-A528-D387D9D8EF01}"/>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057B241B-6A57-4607-A152-ECA73C21F9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6E27B9-0165-4DF4-AF2F-CBA808057A4C}"/>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807916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13A7-C40B-4AFA-AC7F-36A5593480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0A1900-36A0-4ECE-901C-B1C31F18E5C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FD12DD-B15D-4183-A38C-3AEAAA5C93E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81E76F-E23F-4119-8D3D-C6560F9668F7}"/>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6" name="Footer Placeholder 5">
            <a:extLst>
              <a:ext uri="{FF2B5EF4-FFF2-40B4-BE49-F238E27FC236}">
                <a16:creationId xmlns:a16="http://schemas.microsoft.com/office/drawing/2014/main" id="{25623563-D9B0-4187-B221-8BB56AC2D9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EBC753-0751-40A6-821E-852D5A04B3F1}"/>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1306620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95D7C-1695-46CB-84A0-D18E89598A0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5B27A6D-5E30-4558-9285-BE09C6798D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5F64640-DEC9-4EE2-B77E-AF0262F42F0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D7B96-D3D5-4900-AA65-771D7BA38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81FB82F-949E-4F72-BFFB-D3750A1A4B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C7131A-AAC9-4FA6-B143-A8F3AB698CD1}"/>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8" name="Footer Placeholder 7">
            <a:extLst>
              <a:ext uri="{FF2B5EF4-FFF2-40B4-BE49-F238E27FC236}">
                <a16:creationId xmlns:a16="http://schemas.microsoft.com/office/drawing/2014/main" id="{688ADDB4-2D2D-48D6-8D21-9A8297066D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0EE043-BAD8-4F4C-8C6B-53FD4DF1310E}"/>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176421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5EBE-88D2-4FFA-81B7-DE1F7647F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23BC7C-1ADB-4F29-A18F-A322260B9BD0}"/>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4" name="Footer Placeholder 3">
            <a:extLst>
              <a:ext uri="{FF2B5EF4-FFF2-40B4-BE49-F238E27FC236}">
                <a16:creationId xmlns:a16="http://schemas.microsoft.com/office/drawing/2014/main" id="{ECC0E55C-FD76-4516-A483-592834C98F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8B6C5A-5A77-427C-AEB6-35A16F640E27}"/>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50039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C0CAE-E9AF-43B3-920B-0C1074DACF41}"/>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3" name="Footer Placeholder 2">
            <a:extLst>
              <a:ext uri="{FF2B5EF4-FFF2-40B4-BE49-F238E27FC236}">
                <a16:creationId xmlns:a16="http://schemas.microsoft.com/office/drawing/2014/main" id="{348CA250-7C14-4E32-BBF9-3605C120902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25015-B1AF-4EB5-825B-85181CE840AB}"/>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881304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0843-F596-49C6-A8C9-B3700B618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40448C-FC3D-4E94-A914-06D76A7BC3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A20B26-0F87-4DD0-8683-84F453C09C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5E247B-9DF4-41BC-809F-05E99F7B02B5}"/>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6" name="Footer Placeholder 5">
            <a:extLst>
              <a:ext uri="{FF2B5EF4-FFF2-40B4-BE49-F238E27FC236}">
                <a16:creationId xmlns:a16="http://schemas.microsoft.com/office/drawing/2014/main" id="{0A4B1F19-B66E-4EB0-9096-9E847BAE9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7979A3-1ADD-4E4F-AF5E-1C5E5F5E5105}"/>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162999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359A-3015-4ADA-8420-E11A47701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9465FB-13F3-4619-A503-C4DDBCD72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70CAFD-6DA4-4FCA-B2E1-3DE138CDAC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BE5D35-ADB0-415F-B0B4-B91C74850F72}"/>
              </a:ext>
            </a:extLst>
          </p:cNvPr>
          <p:cNvSpPr>
            <a:spLocks noGrp="1"/>
          </p:cNvSpPr>
          <p:nvPr>
            <p:ph type="dt" sz="half" idx="10"/>
          </p:nvPr>
        </p:nvSpPr>
        <p:spPr/>
        <p:txBody>
          <a:bodyPr/>
          <a:lstStyle/>
          <a:p>
            <a:fld id="{C33AAD24-F7C0-4DD7-BF09-CCAF2809DB9E}" type="datetimeFigureOut">
              <a:rPr lang="en-US" smtClean="0"/>
              <a:t>4/9/2020</a:t>
            </a:fld>
            <a:endParaRPr lang="en-US"/>
          </a:p>
        </p:txBody>
      </p:sp>
      <p:sp>
        <p:nvSpPr>
          <p:cNvPr id="6" name="Footer Placeholder 5">
            <a:extLst>
              <a:ext uri="{FF2B5EF4-FFF2-40B4-BE49-F238E27FC236}">
                <a16:creationId xmlns:a16="http://schemas.microsoft.com/office/drawing/2014/main" id="{24AD4088-EF3A-4968-9949-400ECA015A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D5913B-7720-4898-945B-F496D694D534}"/>
              </a:ext>
            </a:extLst>
          </p:cNvPr>
          <p:cNvSpPr>
            <a:spLocks noGrp="1"/>
          </p:cNvSpPr>
          <p:nvPr>
            <p:ph type="sldNum" sz="quarter" idx="12"/>
          </p:nvPr>
        </p:nvSpPr>
        <p:spPr/>
        <p:txBody>
          <a:bodyPr/>
          <a:lstStyle/>
          <a:p>
            <a:fld id="{46043606-D3BD-4DAD-9A97-5379809A65B9}" type="slidenum">
              <a:rPr lang="en-US" smtClean="0"/>
              <a:t>‹#›</a:t>
            </a:fld>
            <a:endParaRPr lang="en-US"/>
          </a:p>
        </p:txBody>
      </p:sp>
    </p:spTree>
    <p:extLst>
      <p:ext uri="{BB962C8B-B14F-4D97-AF65-F5344CB8AC3E}">
        <p14:creationId xmlns:p14="http://schemas.microsoft.com/office/powerpoint/2010/main" val="2659904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47002C-8E8B-4756-93A2-9A91200814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5E56C8-DB60-4D8F-AB0E-286888235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B8BB9-6A77-47CE-8E05-EB572DB251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AAD24-F7C0-4DD7-BF09-CCAF2809DB9E}" type="datetimeFigureOut">
              <a:rPr lang="en-US" smtClean="0"/>
              <a:t>4/9/2020</a:t>
            </a:fld>
            <a:endParaRPr lang="en-US"/>
          </a:p>
        </p:txBody>
      </p:sp>
      <p:sp>
        <p:nvSpPr>
          <p:cNvPr id="5" name="Footer Placeholder 4">
            <a:extLst>
              <a:ext uri="{FF2B5EF4-FFF2-40B4-BE49-F238E27FC236}">
                <a16:creationId xmlns:a16="http://schemas.microsoft.com/office/drawing/2014/main" id="{AB1E943B-2571-4439-92F2-A09310C78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AF3B7A0-A526-4191-B4D9-CD95399608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43606-D3BD-4DAD-9A97-5379809A65B9}" type="slidenum">
              <a:rPr lang="en-US" smtClean="0"/>
              <a:t>‹#›</a:t>
            </a:fld>
            <a:endParaRPr lang="en-US"/>
          </a:p>
        </p:txBody>
      </p:sp>
    </p:spTree>
    <p:extLst>
      <p:ext uri="{BB962C8B-B14F-4D97-AF65-F5344CB8AC3E}">
        <p14:creationId xmlns:p14="http://schemas.microsoft.com/office/powerpoint/2010/main" val="2389412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E89B1-B626-4471-9F70-717670711714}"/>
              </a:ext>
            </a:extLst>
          </p:cNvPr>
          <p:cNvSpPr>
            <a:spLocks noGrp="1"/>
          </p:cNvSpPr>
          <p:nvPr>
            <p:ph type="ctrTitle"/>
          </p:nvPr>
        </p:nvSpPr>
        <p:spPr>
          <a:xfrm>
            <a:off x="1524000" y="1122363"/>
            <a:ext cx="9144000" cy="2225674"/>
          </a:xfrm>
        </p:spPr>
        <p:txBody>
          <a:bodyPr anchor="ctr">
            <a:noAutofit/>
          </a:bodyPr>
          <a:lstStyle/>
          <a:p>
            <a:r>
              <a:rPr lang="en-US" sz="4000" b="1" dirty="0">
                <a:latin typeface="+mn-lt"/>
              </a:rPr>
              <a:t>Proposed Conceptual Public Access Plan</a:t>
            </a:r>
            <a:br>
              <a:rPr lang="en-US" sz="2800" dirty="0">
                <a:latin typeface="+mn-lt"/>
              </a:rPr>
            </a:br>
            <a:r>
              <a:rPr lang="en-US" sz="3200" dirty="0">
                <a:latin typeface="+mn-lt"/>
              </a:rPr>
              <a:t>Indian Mound Station Sanctuary</a:t>
            </a:r>
            <a:br>
              <a:rPr lang="en-US" sz="2800" dirty="0">
                <a:latin typeface="+mn-lt"/>
              </a:rPr>
            </a:br>
            <a:r>
              <a:rPr lang="en-US" sz="2800" dirty="0">
                <a:latin typeface="+mn-lt"/>
              </a:rPr>
              <a:t>Brevard County Environmentally Endangered Lands Program</a:t>
            </a:r>
          </a:p>
        </p:txBody>
      </p:sp>
      <p:sp>
        <p:nvSpPr>
          <p:cNvPr id="3" name="Subtitle 2">
            <a:extLst>
              <a:ext uri="{FF2B5EF4-FFF2-40B4-BE49-F238E27FC236}">
                <a16:creationId xmlns:a16="http://schemas.microsoft.com/office/drawing/2014/main" id="{72AAF3A2-5A5C-47D1-A7EE-26D1AC6C9D7A}"/>
              </a:ext>
            </a:extLst>
          </p:cNvPr>
          <p:cNvSpPr>
            <a:spLocks noGrp="1"/>
          </p:cNvSpPr>
          <p:nvPr>
            <p:ph type="subTitle" idx="1"/>
          </p:nvPr>
        </p:nvSpPr>
        <p:spPr>
          <a:xfrm>
            <a:off x="1524000" y="3509963"/>
            <a:ext cx="9144000" cy="2225674"/>
          </a:xfrm>
        </p:spPr>
        <p:txBody>
          <a:bodyPr>
            <a:normAutofit lnSpcReduction="10000"/>
          </a:bodyPr>
          <a:lstStyle/>
          <a:p>
            <a:r>
              <a:rPr lang="en-US" dirty="0"/>
              <a:t>February 27, 2020 - 6:00 pm</a:t>
            </a:r>
          </a:p>
          <a:p>
            <a:r>
              <a:rPr lang="en-US" dirty="0"/>
              <a:t>Enchanted Forest Sanctuary </a:t>
            </a:r>
          </a:p>
          <a:p>
            <a:r>
              <a:rPr lang="en-US" dirty="0"/>
              <a:t>Management and Education Center</a:t>
            </a:r>
          </a:p>
          <a:p>
            <a:r>
              <a:rPr lang="en-US" dirty="0"/>
              <a:t>444 Columbia Blvd.</a:t>
            </a:r>
          </a:p>
          <a:p>
            <a:r>
              <a:rPr lang="en-US" dirty="0"/>
              <a:t>Titusville, FL 32780</a:t>
            </a:r>
          </a:p>
        </p:txBody>
      </p:sp>
      <p:pic>
        <p:nvPicPr>
          <p:cNvPr id="4" name="Picture 3">
            <a:extLst>
              <a:ext uri="{FF2B5EF4-FFF2-40B4-BE49-F238E27FC236}">
                <a16:creationId xmlns:a16="http://schemas.microsoft.com/office/drawing/2014/main" id="{A73D96F4-4868-4F7F-9AB0-BAE516BB9F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24000" y="3909270"/>
            <a:ext cx="1563000" cy="1826367"/>
          </a:xfrm>
          <a:prstGeom prst="rect">
            <a:avLst/>
          </a:prstGeom>
        </p:spPr>
      </p:pic>
      <p:pic>
        <p:nvPicPr>
          <p:cNvPr id="1026" name="Picture 2">
            <a:extLst>
              <a:ext uri="{FF2B5EF4-FFF2-40B4-BE49-F238E27FC236}">
                <a16:creationId xmlns:a16="http://schemas.microsoft.com/office/drawing/2014/main" id="{19697512-65A8-43C6-AB29-35FA9E052D1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4450" y="4204327"/>
            <a:ext cx="17335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0144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913123-6FC8-40B7-AD07-3F544A795B68}"/>
              </a:ext>
            </a:extLst>
          </p:cNvPr>
          <p:cNvSpPr>
            <a:spLocks noGrp="1"/>
          </p:cNvSpPr>
          <p:nvPr>
            <p:ph type="title"/>
          </p:nvPr>
        </p:nvSpPr>
        <p:spPr>
          <a:xfrm>
            <a:off x="839788" y="365125"/>
            <a:ext cx="10515600" cy="644278"/>
          </a:xfrm>
        </p:spPr>
        <p:txBody>
          <a:bodyPr>
            <a:noAutofit/>
          </a:bodyPr>
          <a:lstStyle/>
          <a:p>
            <a:pPr algn="ctr"/>
            <a:r>
              <a:rPr lang="en-US" sz="3000" dirty="0">
                <a:latin typeface="+mn-lt"/>
              </a:rPr>
              <a:t>Environmentally Endangered Lands Program</a:t>
            </a:r>
          </a:p>
        </p:txBody>
      </p:sp>
      <p:sp>
        <p:nvSpPr>
          <p:cNvPr id="3" name="Text Placeholder 2">
            <a:extLst>
              <a:ext uri="{FF2B5EF4-FFF2-40B4-BE49-F238E27FC236}">
                <a16:creationId xmlns:a16="http://schemas.microsoft.com/office/drawing/2014/main" id="{A1471C29-37E4-4C9B-AB7A-E35B682307CD}"/>
              </a:ext>
            </a:extLst>
          </p:cNvPr>
          <p:cNvSpPr>
            <a:spLocks noGrp="1"/>
          </p:cNvSpPr>
          <p:nvPr>
            <p:ph type="body" idx="1"/>
          </p:nvPr>
        </p:nvSpPr>
        <p:spPr>
          <a:xfrm>
            <a:off x="839788" y="1359025"/>
            <a:ext cx="5157787" cy="823912"/>
          </a:xfrm>
        </p:spPr>
        <p:txBody>
          <a:bodyPr anchor="t"/>
          <a:lstStyle/>
          <a:p>
            <a:pPr algn="ctr"/>
            <a:r>
              <a:rPr lang="en-US" dirty="0"/>
              <a:t>Mission Statement</a:t>
            </a:r>
          </a:p>
        </p:txBody>
      </p:sp>
      <p:sp>
        <p:nvSpPr>
          <p:cNvPr id="4" name="Content Placeholder 3">
            <a:extLst>
              <a:ext uri="{FF2B5EF4-FFF2-40B4-BE49-F238E27FC236}">
                <a16:creationId xmlns:a16="http://schemas.microsoft.com/office/drawing/2014/main" id="{24654033-1BCA-4E04-BF84-C1A1698957A1}"/>
              </a:ext>
            </a:extLst>
          </p:cNvPr>
          <p:cNvSpPr>
            <a:spLocks noGrp="1"/>
          </p:cNvSpPr>
          <p:nvPr>
            <p:ph sz="half" idx="2"/>
          </p:nvPr>
        </p:nvSpPr>
        <p:spPr>
          <a:xfrm>
            <a:off x="847725" y="2275824"/>
            <a:ext cx="5248275" cy="2306351"/>
          </a:xfrm>
        </p:spPr>
        <p:txBody>
          <a:bodyPr anchor="ctr">
            <a:normAutofit/>
          </a:bodyPr>
          <a:lstStyle/>
          <a:p>
            <a:pPr marL="0" indent="0">
              <a:buNone/>
            </a:pPr>
            <a:r>
              <a:rPr lang="en-US" sz="2400" dirty="0"/>
              <a:t>Protect and preserve biological diversity through responsible stewardship of Brevard County’s natural resources.</a:t>
            </a:r>
          </a:p>
        </p:txBody>
      </p:sp>
      <p:sp>
        <p:nvSpPr>
          <p:cNvPr id="5" name="Text Placeholder 4">
            <a:extLst>
              <a:ext uri="{FF2B5EF4-FFF2-40B4-BE49-F238E27FC236}">
                <a16:creationId xmlns:a16="http://schemas.microsoft.com/office/drawing/2014/main" id="{40BF401E-848B-4184-B2FA-0C04C6E48354}"/>
              </a:ext>
            </a:extLst>
          </p:cNvPr>
          <p:cNvSpPr>
            <a:spLocks noGrp="1"/>
          </p:cNvSpPr>
          <p:nvPr>
            <p:ph type="body" sz="quarter" idx="3"/>
          </p:nvPr>
        </p:nvSpPr>
        <p:spPr>
          <a:xfrm>
            <a:off x="6172200" y="1359025"/>
            <a:ext cx="5183188" cy="823912"/>
          </a:xfrm>
        </p:spPr>
        <p:txBody>
          <a:bodyPr anchor="t"/>
          <a:lstStyle/>
          <a:p>
            <a:pPr algn="ctr"/>
            <a:r>
              <a:rPr lang="en-US" dirty="0"/>
              <a:t>Vision Statement</a:t>
            </a:r>
          </a:p>
        </p:txBody>
      </p:sp>
      <p:sp>
        <p:nvSpPr>
          <p:cNvPr id="6" name="Content Placeholder 5">
            <a:extLst>
              <a:ext uri="{FF2B5EF4-FFF2-40B4-BE49-F238E27FC236}">
                <a16:creationId xmlns:a16="http://schemas.microsoft.com/office/drawing/2014/main" id="{487FDF4B-EDEB-434A-8BDA-AA0C184901C6}"/>
              </a:ext>
            </a:extLst>
          </p:cNvPr>
          <p:cNvSpPr>
            <a:spLocks noGrp="1"/>
          </p:cNvSpPr>
          <p:nvPr>
            <p:ph sz="quarter" idx="4"/>
          </p:nvPr>
        </p:nvSpPr>
        <p:spPr>
          <a:xfrm>
            <a:off x="6172200" y="2182937"/>
            <a:ext cx="5183188" cy="3684588"/>
          </a:xfrm>
        </p:spPr>
        <p:txBody>
          <a:bodyPr>
            <a:normAutofit/>
          </a:bodyPr>
          <a:lstStyle/>
          <a:p>
            <a:pPr marL="0" indent="0">
              <a:buNone/>
            </a:pPr>
            <a:r>
              <a:rPr lang="en-US" sz="2400" dirty="0"/>
              <a:t>Acquire, protect, and maintain environmentally endangered lands.</a:t>
            </a:r>
          </a:p>
          <a:p>
            <a:pPr marL="0" indent="0">
              <a:buNone/>
            </a:pPr>
            <a:r>
              <a:rPr lang="en-US" sz="2400" dirty="0"/>
              <a:t>Protect Brevard County’s biodiversity.</a:t>
            </a:r>
          </a:p>
          <a:p>
            <a:pPr marL="0" indent="0">
              <a:buNone/>
            </a:pPr>
            <a:r>
              <a:rPr lang="en-US" sz="2400" dirty="0"/>
              <a:t>Provide passive recreation and education opportunities.</a:t>
            </a:r>
          </a:p>
          <a:p>
            <a:pPr marL="0" indent="0">
              <a:buNone/>
            </a:pPr>
            <a:r>
              <a:rPr lang="en-US" sz="2400" dirty="0"/>
              <a:t>Support active volunteers and community involvement.</a:t>
            </a:r>
          </a:p>
        </p:txBody>
      </p:sp>
    </p:spTree>
    <p:extLst>
      <p:ext uri="{BB962C8B-B14F-4D97-AF65-F5344CB8AC3E}">
        <p14:creationId xmlns:p14="http://schemas.microsoft.com/office/powerpoint/2010/main" val="187625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17804D-AF5F-4E9D-86E2-3D08BC1E032D}"/>
              </a:ext>
            </a:extLst>
          </p:cNvPr>
          <p:cNvSpPr>
            <a:spLocks noGrp="1"/>
          </p:cNvSpPr>
          <p:nvPr>
            <p:ph type="title"/>
          </p:nvPr>
        </p:nvSpPr>
        <p:spPr>
          <a:xfrm>
            <a:off x="838200" y="365125"/>
            <a:ext cx="10515600" cy="1174917"/>
          </a:xfrm>
        </p:spPr>
        <p:txBody>
          <a:bodyPr/>
          <a:lstStyle/>
          <a:p>
            <a:pPr algn="ctr"/>
            <a:r>
              <a:rPr lang="en-US" sz="3000" b="1" dirty="0">
                <a:solidFill>
                  <a:prstClr val="black"/>
                </a:solidFill>
                <a:latin typeface="Calibri" panose="020F0502020204030204"/>
              </a:rPr>
              <a:t>Public Access Plan Approval Process and </a:t>
            </a:r>
            <a:br>
              <a:rPr lang="en-US" sz="3000" b="1" dirty="0">
                <a:solidFill>
                  <a:prstClr val="black"/>
                </a:solidFill>
                <a:latin typeface="Calibri" panose="020F0502020204030204"/>
              </a:rPr>
            </a:br>
            <a:r>
              <a:rPr lang="en-US" sz="3000" b="1" dirty="0">
                <a:solidFill>
                  <a:prstClr val="black"/>
                </a:solidFill>
                <a:latin typeface="Calibri" panose="020F0502020204030204"/>
              </a:rPr>
              <a:t>Opportunities for Public Comment</a:t>
            </a:r>
            <a:endParaRPr lang="en-US" dirty="0"/>
          </a:p>
        </p:txBody>
      </p:sp>
      <p:sp>
        <p:nvSpPr>
          <p:cNvPr id="6" name="Content Placeholder 5">
            <a:extLst>
              <a:ext uri="{FF2B5EF4-FFF2-40B4-BE49-F238E27FC236}">
                <a16:creationId xmlns:a16="http://schemas.microsoft.com/office/drawing/2014/main" id="{A3E84DB1-9AEC-48CD-954A-CB2B97F337A4}"/>
              </a:ext>
            </a:extLst>
          </p:cNvPr>
          <p:cNvSpPr>
            <a:spLocks noGrp="1"/>
          </p:cNvSpPr>
          <p:nvPr>
            <p:ph sz="half" idx="1"/>
          </p:nvPr>
        </p:nvSpPr>
        <p:spPr>
          <a:xfrm>
            <a:off x="669125" y="1540042"/>
            <a:ext cx="6360043" cy="4486275"/>
          </a:xfrm>
        </p:spPr>
        <p:txBody>
          <a:bodyPr>
            <a:noAutofit/>
          </a:bodyPr>
          <a:lstStyle/>
          <a:p>
            <a:pPr marL="0" indent="0">
              <a:spcAft>
                <a:spcPts val="600"/>
              </a:spcAft>
              <a:buNone/>
            </a:pPr>
            <a:r>
              <a:rPr lang="en-US" sz="2200" dirty="0"/>
              <a:t>Public presentation of the Proposed Public Access Plan for Indian Mound Station Sanctuary.</a:t>
            </a:r>
          </a:p>
          <a:p>
            <a:pPr marL="0" indent="0">
              <a:spcAft>
                <a:spcPts val="600"/>
              </a:spcAft>
              <a:buNone/>
            </a:pPr>
            <a:r>
              <a:rPr lang="en-US" sz="2200" dirty="0"/>
              <a:t>Collect public comments on Public Access Plan.</a:t>
            </a:r>
          </a:p>
          <a:p>
            <a:pPr marL="0" indent="0">
              <a:spcAft>
                <a:spcPts val="600"/>
              </a:spcAft>
              <a:buNone/>
            </a:pPr>
            <a:r>
              <a:rPr lang="en-US" sz="2200" dirty="0"/>
              <a:t>Public comments are incorporated into the Public Access Plan and reviewed by Brevard County Environmentally Endangered Lands Program’s (EEL) Recreation and Education Advisory Committee (REAC).</a:t>
            </a:r>
          </a:p>
          <a:p>
            <a:pPr marL="0" indent="0">
              <a:spcAft>
                <a:spcPts val="600"/>
              </a:spcAft>
              <a:buNone/>
            </a:pPr>
            <a:r>
              <a:rPr lang="en-US" sz="2200" dirty="0"/>
              <a:t>Upon REAC approval, the Public Access Plan is incorporated in the draft Sanctuary Management Plan for EEL Selection and Management Committee approval.</a:t>
            </a:r>
          </a:p>
          <a:p>
            <a:pPr marL="0" indent="0">
              <a:spcAft>
                <a:spcPts val="600"/>
              </a:spcAft>
              <a:buNone/>
            </a:pPr>
            <a:r>
              <a:rPr lang="en-US" sz="2200" dirty="0"/>
              <a:t>All committee meetings are advertised and open to the public.</a:t>
            </a:r>
          </a:p>
        </p:txBody>
      </p:sp>
      <p:pic>
        <p:nvPicPr>
          <p:cNvPr id="9" name="Content Placeholder 8">
            <a:extLst>
              <a:ext uri="{FF2B5EF4-FFF2-40B4-BE49-F238E27FC236}">
                <a16:creationId xmlns:a16="http://schemas.microsoft.com/office/drawing/2014/main" id="{AE30F4C0-F011-4371-A026-F186D07A48C2}"/>
              </a:ext>
              <a:ext uri="{C183D7F6-B498-43B3-948B-1728B52AA6E4}">
                <adec:decorative xmlns:adec="http://schemas.microsoft.com/office/drawing/2017/decorative" val="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41038" y="1607510"/>
            <a:ext cx="2900892" cy="4351338"/>
          </a:xfrm>
        </p:spPr>
      </p:pic>
    </p:spTree>
    <p:extLst>
      <p:ext uri="{BB962C8B-B14F-4D97-AF65-F5344CB8AC3E}">
        <p14:creationId xmlns:p14="http://schemas.microsoft.com/office/powerpoint/2010/main" val="1976766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01B50-4D60-4586-97AC-6A769A63D52A}"/>
              </a:ext>
            </a:extLst>
          </p:cNvPr>
          <p:cNvSpPr>
            <a:spLocks noGrp="1"/>
          </p:cNvSpPr>
          <p:nvPr>
            <p:ph type="title"/>
          </p:nvPr>
        </p:nvSpPr>
        <p:spPr/>
        <p:txBody>
          <a:bodyPr>
            <a:normAutofit/>
          </a:bodyPr>
          <a:lstStyle/>
          <a:p>
            <a:pPr algn="ctr"/>
            <a:r>
              <a:rPr lang="en-US" sz="3000" b="1" dirty="0">
                <a:latin typeface="+mn-lt"/>
              </a:rPr>
              <a:t>Indian Mound Station Sanctuary is a Category 2 Site</a:t>
            </a:r>
          </a:p>
        </p:txBody>
      </p:sp>
      <p:sp>
        <p:nvSpPr>
          <p:cNvPr id="3" name="Content Placeholder 2">
            <a:extLst>
              <a:ext uri="{FF2B5EF4-FFF2-40B4-BE49-F238E27FC236}">
                <a16:creationId xmlns:a16="http://schemas.microsoft.com/office/drawing/2014/main" id="{8771836A-FEDF-4373-B5E4-B34DD30884CC}"/>
              </a:ext>
            </a:extLst>
          </p:cNvPr>
          <p:cNvSpPr>
            <a:spLocks noGrp="1"/>
          </p:cNvSpPr>
          <p:nvPr>
            <p:ph sz="half" idx="1"/>
          </p:nvPr>
        </p:nvSpPr>
        <p:spPr/>
        <p:txBody>
          <a:bodyPr anchor="ctr">
            <a:normAutofit/>
          </a:bodyPr>
          <a:lstStyle/>
          <a:p>
            <a:pPr marL="0" indent="0">
              <a:buNone/>
            </a:pPr>
            <a:r>
              <a:rPr lang="en-US" sz="2400" dirty="0"/>
              <a:t>Category 2 sites within the Environmentally Endangered Lands Program are managed for intermediate use with minimal capital development. Improvements can include:</a:t>
            </a:r>
          </a:p>
          <a:p>
            <a:pPr lvl="1"/>
            <a:r>
              <a:rPr lang="en-US" dirty="0"/>
              <a:t>Nature Trails</a:t>
            </a:r>
          </a:p>
          <a:p>
            <a:pPr lvl="1"/>
            <a:r>
              <a:rPr lang="en-US" dirty="0"/>
              <a:t>Parking Areas</a:t>
            </a:r>
          </a:p>
          <a:p>
            <a:pPr lvl="1"/>
            <a:r>
              <a:rPr lang="en-US" dirty="0"/>
              <a:t>Interpretive Signs and Kiosks</a:t>
            </a:r>
          </a:p>
          <a:p>
            <a:pPr marL="0" indent="0">
              <a:buNone/>
            </a:pPr>
            <a:r>
              <a:rPr lang="en-US" sz="2400" dirty="0"/>
              <a:t>Public access during daylight hours.</a:t>
            </a:r>
            <a:endParaRPr lang="en-US" dirty="0"/>
          </a:p>
        </p:txBody>
      </p:sp>
      <p:pic>
        <p:nvPicPr>
          <p:cNvPr id="6" name="Content Placeholder 5">
            <a:extLst>
              <a:ext uri="{FF2B5EF4-FFF2-40B4-BE49-F238E27FC236}">
                <a16:creationId xmlns:a16="http://schemas.microsoft.com/office/drawing/2014/main" id="{765ACF92-D1EC-43AC-9ABC-3A4AE5F04C81}"/>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2903" t="2899" r="25274"/>
          <a:stretch/>
        </p:blipFill>
        <p:spPr>
          <a:xfrm>
            <a:off x="7118634" y="1990137"/>
            <a:ext cx="3841466" cy="4022313"/>
          </a:xfrm>
        </p:spPr>
      </p:pic>
    </p:spTree>
    <p:extLst>
      <p:ext uri="{BB962C8B-B14F-4D97-AF65-F5344CB8AC3E}">
        <p14:creationId xmlns:p14="http://schemas.microsoft.com/office/powerpoint/2010/main" val="4053423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B4E26-4E90-4053-A95A-4E4B7AEF5003}"/>
              </a:ext>
            </a:extLst>
          </p:cNvPr>
          <p:cNvSpPr>
            <a:spLocks noGrp="1"/>
          </p:cNvSpPr>
          <p:nvPr>
            <p:ph type="title"/>
          </p:nvPr>
        </p:nvSpPr>
        <p:spPr/>
        <p:txBody>
          <a:bodyPr>
            <a:normAutofit/>
          </a:bodyPr>
          <a:lstStyle/>
          <a:p>
            <a:pPr algn="ctr"/>
            <a:r>
              <a:rPr lang="en-US" sz="3000" b="1" dirty="0">
                <a:latin typeface="+mn-lt"/>
              </a:rPr>
              <a:t>Site Description</a:t>
            </a:r>
          </a:p>
        </p:txBody>
      </p:sp>
      <p:sp>
        <p:nvSpPr>
          <p:cNvPr id="3" name="Content Placeholder 2">
            <a:extLst>
              <a:ext uri="{FF2B5EF4-FFF2-40B4-BE49-F238E27FC236}">
                <a16:creationId xmlns:a16="http://schemas.microsoft.com/office/drawing/2014/main" id="{3975837C-9E28-45C7-A74F-C5A90909792C}"/>
              </a:ext>
            </a:extLst>
          </p:cNvPr>
          <p:cNvSpPr>
            <a:spLocks noGrp="1"/>
          </p:cNvSpPr>
          <p:nvPr>
            <p:ph sz="half" idx="1"/>
          </p:nvPr>
        </p:nvSpPr>
        <p:spPr>
          <a:xfrm>
            <a:off x="838200" y="1825625"/>
            <a:ext cx="5181600" cy="4351338"/>
          </a:xfrm>
        </p:spPr>
        <p:txBody>
          <a:bodyPr>
            <a:normAutofit lnSpcReduction="10000"/>
          </a:bodyPr>
          <a:lstStyle/>
          <a:p>
            <a:pPr marL="0" indent="0">
              <a:spcBef>
                <a:spcPts val="1800"/>
              </a:spcBef>
              <a:buNone/>
            </a:pPr>
            <a:r>
              <a:rPr lang="en-US" sz="2400" dirty="0"/>
              <a:t>Habitat types are oak-saw palmetto scrub, scrubby flatwoods, hydric flatwoods, and floodplain marsh.</a:t>
            </a:r>
          </a:p>
          <a:p>
            <a:pPr marL="0" indent="0">
              <a:spcBef>
                <a:spcPts val="1800"/>
              </a:spcBef>
              <a:buNone/>
            </a:pPr>
            <a:r>
              <a:rPr lang="en-US" sz="2400" dirty="0"/>
              <a:t>There is an Indian Burial Mound on site that is estimated to be as old as 3000 BP to 750 AD. </a:t>
            </a:r>
          </a:p>
          <a:p>
            <a:pPr marL="0" indent="0">
              <a:spcBef>
                <a:spcPts val="1800"/>
              </a:spcBef>
              <a:buNone/>
            </a:pPr>
            <a:r>
              <a:rPr lang="en-US" sz="2400" dirty="0"/>
              <a:t>Also, a portion of the St. Johns and Indian River Railroad is believed to have traversed the western side of the site.</a:t>
            </a:r>
          </a:p>
          <a:p>
            <a:pPr marL="0" indent="0">
              <a:spcBef>
                <a:spcPts val="1800"/>
              </a:spcBef>
              <a:buNone/>
            </a:pPr>
            <a:r>
              <a:rPr lang="en-US" sz="2400" dirty="0"/>
              <a:t>Many scrub dependent species such as the gopher tortoise and Florida scrub-jay inhabit the site.</a:t>
            </a:r>
          </a:p>
        </p:txBody>
      </p:sp>
      <p:pic>
        <p:nvPicPr>
          <p:cNvPr id="8" name="Content Placeholder 7">
            <a:extLst>
              <a:ext uri="{FF2B5EF4-FFF2-40B4-BE49-F238E27FC236}">
                <a16:creationId xmlns:a16="http://schemas.microsoft.com/office/drawing/2014/main" id="{C11E4B70-5C9B-445D-8219-2FB21899EFEF}"/>
              </a:ext>
              <a:ext uri="{C183D7F6-B498-43B3-948B-1728B52AA6E4}">
                <adec:decorative xmlns:adec="http://schemas.microsoft.com/office/drawing/2017/decorative" val="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3723" t="29015" r="42003" b="30376"/>
          <a:stretch/>
        </p:blipFill>
        <p:spPr>
          <a:xfrm>
            <a:off x="6473228" y="2709248"/>
            <a:ext cx="4698337" cy="2424067"/>
          </a:xfrm>
        </p:spPr>
      </p:pic>
    </p:spTree>
    <p:extLst>
      <p:ext uri="{BB962C8B-B14F-4D97-AF65-F5344CB8AC3E}">
        <p14:creationId xmlns:p14="http://schemas.microsoft.com/office/powerpoint/2010/main" val="2871921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476A-BBF0-43FD-8187-3DBB6D171E51}"/>
              </a:ext>
            </a:extLst>
          </p:cNvPr>
          <p:cNvSpPr>
            <a:spLocks noGrp="1"/>
          </p:cNvSpPr>
          <p:nvPr>
            <p:ph type="title"/>
          </p:nvPr>
        </p:nvSpPr>
        <p:spPr/>
        <p:txBody>
          <a:bodyPr>
            <a:normAutofit/>
          </a:bodyPr>
          <a:lstStyle/>
          <a:p>
            <a:pPr algn="ctr"/>
            <a:r>
              <a:rPr lang="en-US" sz="3000" b="1" dirty="0">
                <a:latin typeface="+mn-lt"/>
              </a:rPr>
              <a:t>Proposed Conceptual Public Access Plan Summary</a:t>
            </a:r>
          </a:p>
        </p:txBody>
      </p:sp>
      <p:sp>
        <p:nvSpPr>
          <p:cNvPr id="3" name="Content Placeholder 2">
            <a:extLst>
              <a:ext uri="{FF2B5EF4-FFF2-40B4-BE49-F238E27FC236}">
                <a16:creationId xmlns:a16="http://schemas.microsoft.com/office/drawing/2014/main" id="{0677B6C8-D930-49EB-A028-3EB633314830}"/>
              </a:ext>
            </a:extLst>
          </p:cNvPr>
          <p:cNvSpPr>
            <a:spLocks noGrp="1"/>
          </p:cNvSpPr>
          <p:nvPr>
            <p:ph idx="1"/>
          </p:nvPr>
        </p:nvSpPr>
        <p:spPr>
          <a:xfrm>
            <a:off x="838200" y="1690688"/>
            <a:ext cx="10515600" cy="4486275"/>
          </a:xfrm>
        </p:spPr>
        <p:txBody>
          <a:bodyPr>
            <a:normAutofit/>
          </a:bodyPr>
          <a:lstStyle/>
          <a:p>
            <a:pPr marL="0" indent="0">
              <a:spcBef>
                <a:spcPts val="0"/>
              </a:spcBef>
              <a:spcAft>
                <a:spcPts val="1800"/>
              </a:spcAft>
              <a:buNone/>
            </a:pPr>
            <a:r>
              <a:rPr lang="en-US" sz="2400" dirty="0"/>
              <a:t>Existing trail system being modified to avoid fire lines and consistently wet portions of trail. The relatively small size of the site (145 acres), length of planned trail, and the sandy and wet soils support hiking and nature observation as permitted activities, but do not support equestrian use or bicycling. </a:t>
            </a:r>
          </a:p>
          <a:p>
            <a:pPr marL="0" indent="0">
              <a:spcBef>
                <a:spcPts val="0"/>
              </a:spcBef>
              <a:spcAft>
                <a:spcPts val="1800"/>
              </a:spcAft>
              <a:buNone/>
            </a:pPr>
            <a:r>
              <a:rPr lang="en-US" sz="2400" dirty="0"/>
              <a:t>A more recently acquired 62 acre parcel now comprises the northern half of Indian Mound Station Sanctuary. The proposed 1.6 mile trail will connect the northern and southern sections crossing Parrish Road. </a:t>
            </a:r>
          </a:p>
          <a:p>
            <a:pPr marL="0" indent="0">
              <a:spcBef>
                <a:spcPts val="0"/>
              </a:spcBef>
              <a:spcAft>
                <a:spcPts val="1800"/>
              </a:spcAft>
              <a:buNone/>
            </a:pPr>
            <a:r>
              <a:rPr lang="en-US" sz="2400" dirty="0"/>
              <a:t>A recent Eagle Scout project improved the parking area located within Holder Park providing an easy access to the trailhead.</a:t>
            </a:r>
          </a:p>
          <a:p>
            <a:pPr marL="0" indent="0">
              <a:spcBef>
                <a:spcPts val="0"/>
              </a:spcBef>
              <a:spcAft>
                <a:spcPts val="1800"/>
              </a:spcAft>
              <a:buNone/>
            </a:pPr>
            <a:r>
              <a:rPr lang="en-US" sz="2400" dirty="0"/>
              <a:t>No changes are proposed for existing kiosk locations, existing parking areas, or existing walkthrough gates.</a:t>
            </a:r>
          </a:p>
        </p:txBody>
      </p:sp>
    </p:spTree>
    <p:extLst>
      <p:ext uri="{BB962C8B-B14F-4D97-AF65-F5344CB8AC3E}">
        <p14:creationId xmlns:p14="http://schemas.microsoft.com/office/powerpoint/2010/main" val="1784890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2575-8321-4410-AF44-72A4EA23B152}"/>
              </a:ext>
            </a:extLst>
          </p:cNvPr>
          <p:cNvSpPr>
            <a:spLocks noGrp="1"/>
          </p:cNvSpPr>
          <p:nvPr>
            <p:ph type="title"/>
          </p:nvPr>
        </p:nvSpPr>
        <p:spPr>
          <a:xfrm>
            <a:off x="838200" y="365125"/>
            <a:ext cx="10515600" cy="549275"/>
          </a:xfrm>
        </p:spPr>
        <p:txBody>
          <a:bodyPr>
            <a:normAutofit fontScale="90000"/>
          </a:bodyPr>
          <a:lstStyle/>
          <a:p>
            <a:pPr algn="ctr"/>
            <a:r>
              <a:rPr lang="en-US" sz="3000" b="1" dirty="0">
                <a:latin typeface="+mn-lt"/>
              </a:rPr>
              <a:t>Indian Mound Station Sanctuary Proposed Trail System</a:t>
            </a:r>
            <a:br>
              <a:rPr lang="en-US" dirty="0"/>
            </a:br>
            <a:endParaRPr lang="en-US" dirty="0"/>
          </a:p>
        </p:txBody>
      </p:sp>
      <p:pic>
        <p:nvPicPr>
          <p:cNvPr id="5" name="Content Placeholder 4" descr="This is a map created on January 20th, 2020 of the proposed trail system at Indian Mound Station Sanctuary depicting drive through and walk through gates, parking areas, the sanctuary boundary, and the proposed trail route. This 1.6-mile trail system accesses Indian Mound Station Sanctuary from the northern trailhead adjacent to Holder Park and heads south, crossing Parrish Road, and looping around the southern portion of the property.">
            <a:extLst>
              <a:ext uri="{FF2B5EF4-FFF2-40B4-BE49-F238E27FC236}">
                <a16:creationId xmlns:a16="http://schemas.microsoft.com/office/drawing/2014/main" id="{D8AAAD6A-0E93-4B54-A978-A6EE3778AFC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10" t="6447" r="2630" b="1661"/>
          <a:stretch/>
        </p:blipFill>
        <p:spPr>
          <a:xfrm>
            <a:off x="3726110" y="639762"/>
            <a:ext cx="4766040" cy="6123177"/>
          </a:xfrm>
        </p:spPr>
      </p:pic>
    </p:spTree>
    <p:extLst>
      <p:ext uri="{BB962C8B-B14F-4D97-AF65-F5344CB8AC3E}">
        <p14:creationId xmlns:p14="http://schemas.microsoft.com/office/powerpoint/2010/main" val="24342148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5A5EB-B21C-4B0C-8FB9-4B21529BA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249226D-6059-4AB1-BD2B-2C4CA1144EBE}">
  <ds:schemaRef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88E9DB43-47C4-4BFE-A0D3-632155D1A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2891</TotalTime>
  <Words>458</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Proposed Conceptual Public Access Plan Indian Mound Station Sanctuary Brevard County Environmentally Endangered Lands Program</vt:lpstr>
      <vt:lpstr>Environmentally Endangered Lands Program</vt:lpstr>
      <vt:lpstr>Public Access Plan Approval Process and  Opportunities for Public Comment</vt:lpstr>
      <vt:lpstr>Indian Mound Station Sanctuary is a Category 2 Site</vt:lpstr>
      <vt:lpstr>Site Description</vt:lpstr>
      <vt:lpstr>Proposed Conceptual Public Access Plan Summary</vt:lpstr>
      <vt:lpstr>Indian Mound Station Sanctuary Proposed Trail 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Conceptual Public Access Plan Indian Mound Station Sanctuary Brevard County Environmentally Endangered Lands Program</dc:title>
  <dc:creator>Baker, Jonny</dc:creator>
  <cp:lastModifiedBy>Clark, Laura C</cp:lastModifiedBy>
  <cp:revision>49</cp:revision>
  <dcterms:created xsi:type="dcterms:W3CDTF">2020-02-11T13:22:30Z</dcterms:created>
  <dcterms:modified xsi:type="dcterms:W3CDTF">2020-04-09T20:03:28Z</dcterms:modified>
</cp:coreProperties>
</file>