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2" r:id="rId3"/>
    <p:sldId id="338" r:id="rId4"/>
    <p:sldId id="340" r:id="rId5"/>
    <p:sldId id="339" r:id="rId6"/>
    <p:sldId id="341" r:id="rId7"/>
    <p:sldId id="342" r:id="rId8"/>
    <p:sldId id="344" r:id="rId9"/>
    <p:sldId id="360" r:id="rId10"/>
    <p:sldId id="343" r:id="rId11"/>
    <p:sldId id="345" r:id="rId12"/>
    <p:sldId id="348" r:id="rId13"/>
    <p:sldId id="353" r:id="rId14"/>
    <p:sldId id="355" r:id="rId15"/>
    <p:sldId id="352" r:id="rId16"/>
    <p:sldId id="351" r:id="rId17"/>
    <p:sldId id="350" r:id="rId18"/>
    <p:sldId id="357" r:id="rId19"/>
    <p:sldId id="358" r:id="rId20"/>
    <p:sldId id="356" r:id="rId21"/>
    <p:sldId id="36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33CC33"/>
    <a:srgbClr val="66FF66"/>
    <a:srgbClr val="FFFF00"/>
    <a:srgbClr val="FFFFCC"/>
    <a:srgbClr val="FFFF99"/>
    <a:srgbClr val="F77025"/>
    <a:srgbClr val="FF3300"/>
    <a:srgbClr val="0D1E5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44" autoAdjust="0"/>
    <p:restoredTop sz="97643" autoAdjust="0"/>
  </p:normalViewPr>
  <p:slideViewPr>
    <p:cSldViewPr snapToGrid="0">
      <p:cViewPr>
        <p:scale>
          <a:sx n="100" d="100"/>
          <a:sy n="100" d="100"/>
        </p:scale>
        <p:origin x="-17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3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F66A-33EA-4021-81B9-1A784B334504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529B-8149-41AC-994C-D7CA1E42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68463" y="582613"/>
            <a:ext cx="3673475" cy="275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0301" y="3613655"/>
            <a:ext cx="6195766" cy="49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848E8B-C7A6-49DB-B6A1-5731A4F08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5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16FF7-644F-43B8-9A1D-F142260B00B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D1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ChangeArrowheads="1"/>
          </p:cNvSpPr>
          <p:nvPr userDrawn="1"/>
        </p:nvSpPr>
        <p:spPr bwMode="auto">
          <a:xfrm>
            <a:off x="8229600" y="1905000"/>
            <a:ext cx="914400" cy="3048000"/>
          </a:xfrm>
          <a:prstGeom prst="rect">
            <a:avLst/>
          </a:prstGeom>
          <a:solidFill>
            <a:srgbClr val="9C08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2" name="Rectangle 4"/>
          <p:cNvSpPr>
            <a:spLocks noChangeArrowheads="1"/>
          </p:cNvSpPr>
          <p:nvPr userDrawn="1"/>
        </p:nvSpPr>
        <p:spPr bwMode="auto">
          <a:xfrm>
            <a:off x="0" y="1905000"/>
            <a:ext cx="70866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3" name="Rectangle 5"/>
          <p:cNvSpPr>
            <a:spLocks noChangeArrowheads="1"/>
          </p:cNvSpPr>
          <p:nvPr userDrawn="1"/>
        </p:nvSpPr>
        <p:spPr bwMode="auto">
          <a:xfrm>
            <a:off x="7162800" y="1905000"/>
            <a:ext cx="12954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5638800" cy="2286000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3975" y="5478463"/>
            <a:ext cx="6400800" cy="1135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7208A-44EE-4F6B-92F8-1FA8D1F1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38053-CADF-4A32-AF1F-4BF2887D9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676A3-B8A6-439D-86D3-57FEC4CA8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93BA8-B964-4F2E-84DF-7DEA2F93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98126-0150-4782-A481-AE813BE7A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F093-96B6-45B4-8599-BFC75E9E7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5DEC-0FCB-487C-A7A2-64FC64F39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F0C73-FFE6-4263-AAF2-C2142A956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2AD91-5D94-4FA0-9A8F-F2AEA5ECA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E73E-C673-498B-985C-6B04225C3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 userDrawn="1"/>
        </p:nvSpPr>
        <p:spPr bwMode="auto">
          <a:xfrm>
            <a:off x="8229600" y="6629400"/>
            <a:ext cx="914400" cy="228600"/>
          </a:xfrm>
          <a:prstGeom prst="rect">
            <a:avLst/>
          </a:prstGeom>
          <a:solidFill>
            <a:srgbClr val="9C08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25ABC9-8EF0-4745-95D8-1DFF4DD01E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6552" name="Rectangle 8"/>
          <p:cNvSpPr>
            <a:spLocks noChangeArrowheads="1"/>
          </p:cNvSpPr>
          <p:nvPr userDrawn="1"/>
        </p:nvSpPr>
        <p:spPr bwMode="auto">
          <a:xfrm>
            <a:off x="0" y="6629400"/>
            <a:ext cx="7086600" cy="228600"/>
          </a:xfrm>
          <a:prstGeom prst="rect">
            <a:avLst/>
          </a:prstGeom>
          <a:solidFill>
            <a:srgbClr val="0D1E5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3" name="Rectangle 9"/>
          <p:cNvSpPr>
            <a:spLocks noChangeArrowheads="1"/>
          </p:cNvSpPr>
          <p:nvPr userDrawn="1"/>
        </p:nvSpPr>
        <p:spPr bwMode="auto">
          <a:xfrm>
            <a:off x="7162800" y="6629400"/>
            <a:ext cx="1295400" cy="2286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C080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cid:ii_14bbd13ba9021fc4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cid:ii_14bbd1412b96790c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60"/>
            <a:ext cx="8229600" cy="591050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Valkaria</a:t>
            </a:r>
            <a:r>
              <a:rPr lang="en-US" b="1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Public Information Meeting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February 25, 2015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Viera</a:t>
            </a:r>
            <a:r>
              <a:rPr lang="en-US" b="1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Government Center</a:t>
            </a:r>
            <a:endParaRPr lang="en-US" b="1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60716"/>
            <a:ext cx="2743200" cy="255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648" y="1562607"/>
            <a:ext cx="867318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lvl="1" indent="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None/>
              <a:tabLst>
                <a:tab pos="630238" algn="l"/>
                <a:tab pos="793750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Forecast of Aviation Demand (5-, 10-, and 20-year planning periods)</a:t>
            </a:r>
          </a:p>
          <a:p>
            <a:pPr marL="515938" lvl="1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sz="18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Considers current level of activity (2014 base year) and estimates</a:t>
            </a:r>
          </a:p>
          <a:p>
            <a:pPr marL="9159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N</a:t>
            </a: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umber and type of aircraft “based” at the airport</a:t>
            </a:r>
          </a:p>
          <a:p>
            <a:pPr marL="9159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Number and type of aircraft “operations”</a:t>
            </a:r>
            <a:r>
              <a:rPr lang="en-US" sz="1800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(</a:t>
            </a: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takeoffs &amp; landings)</a:t>
            </a:r>
          </a:p>
          <a:p>
            <a:pPr marL="1373188" lvl="3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 Rounded MT Bold" panose="020F0704030504030204" pitchFamily="34" charset="0"/>
              <a:buChar char="–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Local operations, including training</a:t>
            </a:r>
          </a:p>
          <a:p>
            <a:pPr marL="1373188" lvl="3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 Rounded MT Bold" panose="020F0704030504030204" pitchFamily="34" charset="0"/>
              <a:buChar char="–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Itinerant operations </a:t>
            </a:r>
            <a:endParaRPr lang="en-US" sz="1800" b="1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9159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Number of pilots and passengers</a:t>
            </a:r>
          </a:p>
          <a:p>
            <a:pPr marL="9159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Vehicle parking needs</a:t>
            </a:r>
          </a:p>
          <a:p>
            <a:pPr marL="9159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Instrument approaches</a:t>
            </a:r>
          </a:p>
          <a:p>
            <a:pPr marL="51593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Identifies the “Design Aircraft” </a:t>
            </a:r>
          </a:p>
          <a:p>
            <a:pPr marL="914400" indent="-34448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D</a:t>
            </a: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ictates airport design standards</a:t>
            </a:r>
            <a:endParaRPr lang="en-US" sz="1800" kern="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07963"/>
            <a:ext cx="2604351" cy="158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62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648" y="1524507"/>
            <a:ext cx="8466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lvl="1" indent="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None/>
              <a:tabLst>
                <a:tab pos="630238" algn="l"/>
                <a:tab pos="793750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Forecast of Based Aircraft – Review of previous forecasts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57383"/>
              </p:ext>
            </p:extLst>
          </p:nvPr>
        </p:nvGraphicFramePr>
        <p:xfrm>
          <a:off x="563949" y="2158889"/>
          <a:ext cx="7741850" cy="4280011"/>
        </p:xfrm>
        <a:graphic>
          <a:graphicData uri="http://schemas.openxmlformats.org/drawingml/2006/table">
            <a:tbl>
              <a:tblPr firstRow="1" firstCol="1" bandRow="1"/>
              <a:tblGrid>
                <a:gridCol w="1658560"/>
                <a:gridCol w="1862232"/>
                <a:gridCol w="1998795"/>
                <a:gridCol w="2222263"/>
              </a:tblGrid>
              <a:tr h="317611">
                <a:tc gridSpan="4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0" algn="l"/>
                        </a:tabLs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Based </a:t>
                      </a: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Aircraft compared to FAA and 2006 Airport Master Plan Forecast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Airport Records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FAA </a:t>
                      </a: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 Forecast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2006 </a:t>
                      </a: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 Master </a:t>
                      </a: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Plan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2289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Historical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62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64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127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64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Forecast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600" b="1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 b="1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16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66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en-US" sz="16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6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Source:  Airport Records, FAA </a:t>
                      </a:r>
                      <a:r>
                        <a:rPr lang="en-US" sz="12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TAF 2013; </a:t>
                      </a:r>
                      <a:r>
                        <a:rPr lang="en-US" sz="1200" dirty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2006 Airport Master Plan, </a:t>
                      </a:r>
                      <a:r>
                        <a:rPr lang="en-US" sz="12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Hanson 2015</a:t>
                      </a:r>
                      <a:endParaRPr lang="en-US" sz="12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406106"/>
            <a:ext cx="822959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Forecast Methodologies</a:t>
            </a:r>
            <a:endParaRPr lang="en-US" sz="1200" b="1" kern="0" dirty="0" smtClean="0">
              <a:solidFill>
                <a:srgbClr val="990000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Based Aircraft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National Growth Rate </a:t>
            </a:r>
            <a:r>
              <a:rPr lang="en-US" kern="0" dirty="0" smtClean="0">
                <a:latin typeface="Arial Rounded MT Bold" panose="020F0704030504030204" pitchFamily="34" charset="0"/>
              </a:rPr>
              <a:t>– Applies the Federal Aviation Administration (FAA) projected national growth rate.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endParaRPr lang="en-US" u="sng" kern="0" dirty="0" smtClean="0"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Market Share </a:t>
            </a:r>
            <a:r>
              <a:rPr lang="en-US" kern="0" dirty="0" smtClean="0">
                <a:latin typeface="Arial Rounded MT Bold" panose="020F0704030504030204" pitchFamily="34" charset="0"/>
              </a:rPr>
              <a:t>– Applies the FAA projected percentage of national active aircraft.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endParaRPr lang="en-US" u="sng" kern="0" dirty="0" smtClean="0"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Terminal Area Forecast (TAF) </a:t>
            </a:r>
            <a:r>
              <a:rPr lang="en-US" kern="0" dirty="0" smtClean="0">
                <a:latin typeface="Arial Rounded MT Bold" panose="020F0704030504030204" pitchFamily="34" charset="0"/>
              </a:rPr>
              <a:t>– Accept the FAA projections developed specifically for X59.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endParaRPr lang="en-US" u="sng" kern="0" dirty="0" smtClean="0"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Florida Department of Transportation (FDOT) </a:t>
            </a:r>
            <a:r>
              <a:rPr lang="en-US" kern="0" dirty="0" smtClean="0">
                <a:latin typeface="Arial Rounded MT Bold" panose="020F0704030504030204" pitchFamily="34" charset="0"/>
              </a:rPr>
              <a:t>– Accept the FDOT projections specially developed for X59.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6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8924" y="1406106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Forecasts of Aviation Demand</a:t>
            </a:r>
            <a:endParaRPr lang="en-US" sz="1200" b="1" kern="0" dirty="0" smtClean="0">
              <a:solidFill>
                <a:srgbClr val="990000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Based Aircraft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89268"/>
              </p:ext>
            </p:extLst>
          </p:nvPr>
        </p:nvGraphicFramePr>
        <p:xfrm>
          <a:off x="357974" y="2298658"/>
          <a:ext cx="8020050" cy="4157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280"/>
                <a:gridCol w="1381858"/>
                <a:gridCol w="1381858"/>
                <a:gridCol w="1202529"/>
                <a:gridCol w="1266825"/>
                <a:gridCol w="1066800"/>
                <a:gridCol w="11049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lang="en-US" sz="1400" spc="-15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Forecast 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Model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Years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Actual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lang="en-US" sz="1400" spc="-15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Trend 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Analysis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r>
                        <a:rPr lang="en-US" sz="1400" spc="-15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Market 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Share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Nat. Growth 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TAF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FDOT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4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Times New Roman"/>
                          <a:cs typeface="Times New Roman"/>
                        </a:rPr>
                        <a:t>127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187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26720" algn="l"/>
                          <a:tab pos="457200" algn="l"/>
                          <a:tab pos="546735" algn="ctr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87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76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94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141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96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  <a:tab pos="457200" algn="l"/>
                          <a:tab pos="1371600" algn="l"/>
                          <a:tab pos="2400300" algn="l"/>
                          <a:tab pos="3543300" algn="l"/>
                        </a:tabLst>
                      </a:pP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109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15150" y="1828339"/>
            <a:ext cx="2000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Preferred Forecast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115050" y="1852382"/>
            <a:ext cx="800100" cy="283734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6974" y="3874531"/>
            <a:ext cx="120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Assumes a 1.56% increase per year over the planning horizon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525" y="3514814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Assumes maintaining market share at .06255% over the planning horizon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099" y="3846134"/>
            <a:ext cx="1123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Assumes a 0.5% increase per year over the planning horizon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2713" y="3338215"/>
            <a:ext cx="986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TAF forecast based upon inaccurate 2014 based aircraft count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4586" y="3479036"/>
            <a:ext cx="986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FDOT forecast based upon TAF 2014 based aircraft count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1533525"/>
            <a:ext cx="767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Forecast Based Aircraft Fleet</a:t>
            </a:r>
            <a:endParaRPr lang="en-US" sz="20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63803"/>
              </p:ext>
            </p:extLst>
          </p:nvPr>
        </p:nvGraphicFramePr>
        <p:xfrm>
          <a:off x="1006815" y="2070576"/>
          <a:ext cx="728946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753"/>
                <a:gridCol w="1180007"/>
                <a:gridCol w="1022894"/>
                <a:gridCol w="1147361"/>
                <a:gridCol w="1144445"/>
              </a:tblGrid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Forecast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Based Aircraft, By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Type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Year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Aircraft Category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2014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>
                          <a:effectLst/>
                          <a:latin typeface="Arial Rounded MT Bold" panose="020F0704030504030204" pitchFamily="34" charset="0"/>
                        </a:rPr>
                        <a:t>2034</a:t>
                      </a:r>
                      <a:endParaRPr lang="en-US" sz="18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Single-Engine Piston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95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139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151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177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Multi-Engine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n-US" sz="18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Jet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Helicopter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10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>
                          <a:effectLst/>
                          <a:latin typeface="Arial Rounded MT Bold" panose="020F0704030504030204" pitchFamily="34" charset="0"/>
                        </a:rPr>
                        <a:t>11</a:t>
                      </a:r>
                      <a:endParaRPr lang="en-US" sz="18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13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Others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21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31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>
                          <a:effectLst/>
                          <a:latin typeface="Arial Rounded MT Bold" panose="020F0704030504030204" pitchFamily="34" charset="0"/>
                        </a:rPr>
                        <a:t>32</a:t>
                      </a:r>
                      <a:endParaRPr lang="en-US" sz="18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37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127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187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>
                          <a:effectLst/>
                          <a:latin typeface="Arial Rounded MT Bold" panose="020F0704030504030204" pitchFamily="34" charset="0"/>
                        </a:rPr>
                        <a:t>202</a:t>
                      </a:r>
                      <a:endParaRPr lang="en-US" sz="180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</a:rPr>
                        <a:t>236</a:t>
                      </a:r>
                      <a:endParaRPr lang="en-US" sz="18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62463"/>
            <a:ext cx="1554163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Inline image 2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4953000"/>
            <a:ext cx="3286125" cy="129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129062"/>
            <a:ext cx="3201988" cy="144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683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199" y="1406106"/>
            <a:ext cx="8582025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0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Forecasts Methodologies</a:t>
            </a:r>
          </a:p>
          <a:p>
            <a:pPr marL="628650" lvl="1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628650" algn="l"/>
                <a:tab pos="911225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Operations</a:t>
            </a:r>
            <a:endParaRPr lang="en-US" u="sng" kern="0" dirty="0" smtClean="0">
              <a:latin typeface="Arial Rounded MT Bold" panose="020F0704030504030204" pitchFamily="34" charset="0"/>
            </a:endParaRPr>
          </a:p>
          <a:p>
            <a:pPr marL="914400" lvl="2" indent="-28575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Operations to Based Aircraft (OPBA)</a:t>
            </a:r>
            <a:r>
              <a:rPr lang="en-US" kern="0" dirty="0" smtClean="0">
                <a:latin typeface="Arial Rounded MT Bold" panose="020F0704030504030204" pitchFamily="34" charset="0"/>
              </a:rPr>
              <a:t> – Developed based upon a ratio of operations to based aircraft. </a:t>
            </a:r>
            <a:r>
              <a:rPr lang="en-US" b="1" kern="0" dirty="0" smtClean="0">
                <a:solidFill>
                  <a:srgbClr val="33CC33"/>
                </a:solidFill>
                <a:latin typeface="Arial Rounded MT Bold" panose="020F0704030504030204" pitchFamily="34" charset="0"/>
              </a:rPr>
              <a:t> </a:t>
            </a:r>
            <a:endParaRPr lang="en-US" b="1" u="sng" kern="0" dirty="0" smtClean="0">
              <a:solidFill>
                <a:srgbClr val="33CC33"/>
              </a:solidFill>
              <a:latin typeface="Arial Rounded MT Bold" panose="020F0704030504030204" pitchFamily="34" charset="0"/>
            </a:endParaRPr>
          </a:p>
          <a:p>
            <a:pPr marL="914400" lvl="1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911225" algn="l"/>
                <a:tab pos="971550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FAA TAF </a:t>
            </a:r>
            <a:r>
              <a:rPr lang="en-US" kern="0" dirty="0" smtClean="0">
                <a:latin typeface="Arial Rounded MT Bold" panose="020F0704030504030204" pitchFamily="34" charset="0"/>
              </a:rPr>
              <a:t>– 2014 projections developed specifically for X59.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911225" algn="l"/>
                <a:tab pos="971550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FDOT </a:t>
            </a:r>
            <a:r>
              <a:rPr lang="en-US" kern="0" dirty="0">
                <a:latin typeface="Arial Rounded MT Bold" panose="020F0704030504030204" pitchFamily="34" charset="0"/>
              </a:rPr>
              <a:t>– </a:t>
            </a:r>
            <a:r>
              <a:rPr lang="en-US" kern="0" dirty="0" smtClean="0">
                <a:latin typeface="Arial Rounded MT Bold" panose="020F0704030504030204" pitchFamily="34" charset="0"/>
              </a:rPr>
              <a:t>2014 projections </a:t>
            </a:r>
            <a:r>
              <a:rPr lang="en-US" kern="0" dirty="0">
                <a:latin typeface="Arial Rounded MT Bold" panose="020F0704030504030204" pitchFamily="34" charset="0"/>
              </a:rPr>
              <a:t>specially </a:t>
            </a:r>
            <a:r>
              <a:rPr lang="en-US" kern="0" dirty="0" smtClean="0">
                <a:latin typeface="Arial Rounded MT Bold" panose="020F0704030504030204" pitchFamily="34" charset="0"/>
              </a:rPr>
              <a:t>developed for X59.</a:t>
            </a:r>
            <a:r>
              <a:rPr lang="en-US" b="1" kern="0" dirty="0">
                <a:solidFill>
                  <a:srgbClr val="33CC33"/>
                </a:solidFill>
                <a:latin typeface="Arial Rounded MT Bold" panose="020F0704030504030204" pitchFamily="34" charset="0"/>
              </a:rPr>
              <a:t> </a:t>
            </a:r>
            <a:endParaRPr lang="en-US" b="1" kern="0" dirty="0" smtClean="0">
              <a:solidFill>
                <a:srgbClr val="33CC33"/>
              </a:solidFill>
              <a:latin typeface="Arial Rounded MT Bold" panose="020F0704030504030204" pitchFamily="34" charset="0"/>
            </a:endParaRPr>
          </a:p>
          <a:p>
            <a:pPr marL="914400" lvl="2" indent="-28575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1143000" algn="l"/>
                <a:tab pos="1600200" algn="l"/>
              </a:tabLst>
            </a:pPr>
            <a:r>
              <a:rPr lang="en-US" u="sng" kern="0" dirty="0" smtClean="0">
                <a:latin typeface="Arial Rounded MT Bold" panose="020F0704030504030204" pitchFamily="34" charset="0"/>
              </a:rPr>
              <a:t>Historical </a:t>
            </a:r>
            <a:r>
              <a:rPr lang="en-US" u="sng" kern="0" dirty="0">
                <a:latin typeface="Arial Rounded MT Bold" panose="020F0704030504030204" pitchFamily="34" charset="0"/>
              </a:rPr>
              <a:t>Growth Rate vs. FAA Aerospace Forecast</a:t>
            </a:r>
            <a:r>
              <a:rPr lang="en-US" kern="0" dirty="0">
                <a:latin typeface="Arial Rounded MT Bold" panose="020F0704030504030204" pitchFamily="34" charset="0"/>
              </a:rPr>
              <a:t> </a:t>
            </a:r>
            <a:br>
              <a:rPr lang="en-US" kern="0" dirty="0">
                <a:latin typeface="Arial Rounded MT Bold" panose="020F0704030504030204" pitchFamily="34" charset="0"/>
              </a:rPr>
            </a:br>
            <a:r>
              <a:rPr lang="en-US" kern="0" dirty="0">
                <a:latin typeface="Arial Rounded MT Bold" panose="020F0704030504030204" pitchFamily="34" charset="0"/>
                <a:sym typeface="Wingdings"/>
              </a:rPr>
              <a:t> </a:t>
            </a:r>
            <a:r>
              <a:rPr lang="en-US" sz="1800" kern="0" dirty="0">
                <a:latin typeface="Arial Rounded MT Bold" panose="020F0704030504030204" pitchFamily="34" charset="0"/>
              </a:rPr>
              <a:t>Historical growth at X59 was 5.2% over 9 years; </a:t>
            </a:r>
            <a:br>
              <a:rPr lang="en-US" sz="1800" kern="0" dirty="0">
                <a:latin typeface="Arial Rounded MT Bold" panose="020F0704030504030204" pitchFamily="34" charset="0"/>
              </a:rPr>
            </a:br>
            <a:r>
              <a:rPr lang="en-US" sz="1800" kern="0" dirty="0">
                <a:latin typeface="Arial Rounded MT Bold" panose="020F0704030504030204" pitchFamily="34" charset="0"/>
                <a:sym typeface="Wingdings"/>
              </a:rPr>
              <a:t> </a:t>
            </a:r>
            <a:r>
              <a:rPr lang="en-US" sz="1800" kern="0" dirty="0">
                <a:latin typeface="Arial Rounded MT Bold" panose="020F0704030504030204" pitchFamily="34" charset="0"/>
              </a:rPr>
              <a:t>2006 Airport Master Plan projected 3.7% over 20 years; </a:t>
            </a:r>
            <a:br>
              <a:rPr lang="en-US" sz="1800" kern="0" dirty="0">
                <a:latin typeface="Arial Rounded MT Bold" panose="020F0704030504030204" pitchFamily="34" charset="0"/>
              </a:rPr>
            </a:br>
            <a:r>
              <a:rPr lang="en-US" sz="1800" kern="0" dirty="0">
                <a:latin typeface="Arial Rounded MT Bold" panose="020F0704030504030204" pitchFamily="34" charset="0"/>
                <a:sym typeface="Wingdings"/>
              </a:rPr>
              <a:t> </a:t>
            </a:r>
            <a:r>
              <a:rPr lang="en-US" sz="1800" kern="0" dirty="0">
                <a:latin typeface="Arial Rounded MT Bold" panose="020F0704030504030204" pitchFamily="34" charset="0"/>
              </a:rPr>
              <a:t>FAA National forecast </a:t>
            </a:r>
            <a:r>
              <a:rPr lang="en-US" sz="1800" kern="0" dirty="0" smtClean="0">
                <a:latin typeface="Arial Rounded MT Bold" panose="020F0704030504030204" pitchFamily="34" charset="0"/>
              </a:rPr>
              <a:t>forecasts avg. annual growth of 1.4</a:t>
            </a:r>
            <a:r>
              <a:rPr lang="en-US" sz="1800" kern="0" dirty="0">
                <a:latin typeface="Arial Rounded MT Bold" panose="020F0704030504030204" pitchFamily="34" charset="0"/>
              </a:rPr>
              <a:t>% </a:t>
            </a:r>
            <a:r>
              <a:rPr lang="en-US" sz="1800" kern="0" dirty="0" smtClean="0">
                <a:latin typeface="Arial Rounded MT Bold" panose="020F0704030504030204" pitchFamily="34" charset="0"/>
              </a:rPr>
              <a:t>	thru 2034</a:t>
            </a:r>
            <a:r>
              <a:rPr lang="en-US" sz="1800" kern="0" dirty="0">
                <a:latin typeface="Arial Rounded MT Bold" panose="020F0704030504030204" pitchFamily="34" charset="0"/>
              </a:rPr>
              <a:t>;</a:t>
            </a:r>
            <a:r>
              <a:rPr lang="en-US" sz="1800" kern="0" dirty="0">
                <a:latin typeface="Arial Rounded MT Bold" panose="020F0704030504030204" pitchFamily="34" charset="0"/>
                <a:sym typeface="Wingdings"/>
              </a:rPr>
              <a:t> </a:t>
            </a:r>
            <a:br>
              <a:rPr lang="en-US" sz="1800" kern="0" dirty="0">
                <a:latin typeface="Arial Rounded MT Bold" panose="020F0704030504030204" pitchFamily="34" charset="0"/>
                <a:sym typeface="Wingdings"/>
              </a:rPr>
            </a:br>
            <a:r>
              <a:rPr lang="en-US" sz="1800" kern="0" dirty="0">
                <a:latin typeface="Arial Rounded MT Bold" panose="020F0704030504030204" pitchFamily="34" charset="0"/>
                <a:sym typeface="Wingdings"/>
              </a:rPr>
              <a:t> </a:t>
            </a:r>
            <a:r>
              <a:rPr lang="en-US" sz="1800" kern="0" dirty="0">
                <a:latin typeface="Arial Rounded MT Bold" panose="020F0704030504030204" pitchFamily="34" charset="0"/>
              </a:rPr>
              <a:t>2014 Florida Aviation System Plan forecasts avg. </a:t>
            </a:r>
            <a:r>
              <a:rPr lang="en-US" sz="1800" kern="0" dirty="0" smtClean="0">
                <a:latin typeface="Arial Rounded MT Bold" panose="020F0704030504030204" pitchFamily="34" charset="0"/>
              </a:rPr>
              <a:t>annual growth 	of 1</a:t>
            </a:r>
            <a:r>
              <a:rPr lang="en-US" sz="1800" kern="0" dirty="0">
                <a:latin typeface="Arial Rounded MT Bold" panose="020F0704030504030204" pitchFamily="34" charset="0"/>
              </a:rPr>
              <a:t>% </a:t>
            </a:r>
            <a:r>
              <a:rPr lang="en-US" sz="1800" kern="0" dirty="0" smtClean="0">
                <a:latin typeface="Arial Rounded MT Bold" panose="020F0704030504030204" pitchFamily="34" charset="0"/>
              </a:rPr>
              <a:t>thru </a:t>
            </a:r>
            <a:r>
              <a:rPr lang="en-US" sz="1800" kern="0" dirty="0">
                <a:latin typeface="Arial Rounded MT Bold" panose="020F0704030504030204" pitchFamily="34" charset="0"/>
              </a:rPr>
              <a:t>2034;</a:t>
            </a:r>
            <a:r>
              <a:rPr lang="en-US" sz="1800" kern="0" dirty="0">
                <a:latin typeface="Arial Rounded MT Bold" panose="020F0704030504030204" pitchFamily="34" charset="0"/>
                <a:sym typeface="Wingdings"/>
              </a:rPr>
              <a:t> </a:t>
            </a:r>
            <a:br>
              <a:rPr lang="en-US" sz="1800" kern="0" dirty="0">
                <a:latin typeface="Arial Rounded MT Bold" panose="020F0704030504030204" pitchFamily="34" charset="0"/>
                <a:sym typeface="Wingdings"/>
              </a:rPr>
            </a:br>
            <a:r>
              <a:rPr lang="en-US" sz="1800" b="1" kern="0" dirty="0">
                <a:solidFill>
                  <a:schemeClr val="accent6"/>
                </a:solidFill>
                <a:latin typeface="Arial Rounded MT Bold" panose="020F0704030504030204" pitchFamily="34" charset="0"/>
                <a:sym typeface="Wingdings"/>
              </a:rPr>
              <a:t> </a:t>
            </a:r>
            <a:r>
              <a:rPr lang="en-US" sz="1800" b="1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forecasts avg. annual growth </a:t>
            </a:r>
            <a:r>
              <a:rPr lang="en-US" sz="18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of 1</a:t>
            </a:r>
            <a:r>
              <a:rPr lang="en-US" sz="1800" b="1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% </a:t>
            </a:r>
            <a:r>
              <a:rPr lang="en-US" sz="18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	over 20 </a:t>
            </a:r>
            <a:r>
              <a:rPr lang="en-US" sz="1800" b="1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years;</a:t>
            </a:r>
            <a:endParaRPr lang="en-US" sz="1800" b="1" kern="0" dirty="0">
              <a:latin typeface="Arial Rounded MT Bold" panose="020F0704030504030204" pitchFamily="34" charset="0"/>
            </a:endParaRPr>
          </a:p>
          <a:p>
            <a:pPr marL="855663" lvl="1" indent="0">
              <a:spcBef>
                <a:spcPts val="0"/>
              </a:spcBef>
              <a:buClr>
                <a:schemeClr val="accent6"/>
              </a:buClr>
              <a:buSzPct val="125000"/>
              <a:buNone/>
              <a:tabLst>
                <a:tab pos="911225" algn="l"/>
                <a:tab pos="971550" algn="l"/>
              </a:tabLst>
            </a:pPr>
            <a:endParaRPr lang="en-US" kern="0" dirty="0">
              <a:latin typeface="Tahoma" pitchFamily="34" charset="0"/>
            </a:endParaRPr>
          </a:p>
          <a:p>
            <a:pPr marL="855663" lvl="2" indent="0">
              <a:spcBef>
                <a:spcPts val="0"/>
              </a:spcBef>
              <a:buClr>
                <a:srgbClr val="339966"/>
              </a:buClr>
              <a:buSzPct val="125000"/>
              <a:buNone/>
              <a:tabLst>
                <a:tab pos="793750" algn="l"/>
                <a:tab pos="911225" algn="l"/>
              </a:tabLst>
            </a:pPr>
            <a:r>
              <a:rPr lang="en-US" sz="2400" kern="0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3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8924" y="143861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Forecasts of Aviation Demand</a:t>
            </a:r>
            <a:endParaRPr lang="en-US" sz="1200" b="1" kern="0" dirty="0" smtClean="0">
              <a:solidFill>
                <a:srgbClr val="990000"/>
              </a:solidFill>
              <a:latin typeface="Arial Rounded MT Bold" panose="020F0704030504030204" pitchFamily="34" charset="0"/>
            </a:endParaRPr>
          </a:p>
          <a:p>
            <a:pPr marL="798513" lvl="1" indent="-342900">
              <a:spcBef>
                <a:spcPts val="0"/>
              </a:spcBef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  <a:tabLst>
                <a:tab pos="793750" algn="l"/>
                <a:tab pos="911225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Aircraft Operations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54687"/>
              </p:ext>
            </p:extLst>
          </p:nvPr>
        </p:nvGraphicFramePr>
        <p:xfrm>
          <a:off x="1247775" y="2269607"/>
          <a:ext cx="5267325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606"/>
                <a:gridCol w="4201719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Annual Aircraft Operations Forecast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Year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No. of </a:t>
                      </a:r>
                      <a:r>
                        <a:rPr lang="en-US" sz="1600" dirty="0" smtClean="0">
                          <a:effectLst/>
                          <a:latin typeface="Arial Rounded MT Bold" panose="020F0704030504030204" pitchFamily="34" charset="0"/>
                        </a:rPr>
                        <a:t>Aircraft </a:t>
                      </a: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Operations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2014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53,160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</a:tr>
              <a:tr h="13081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55,872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58,722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2034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6400800" algn="r"/>
                        </a:tabLst>
                      </a:pPr>
                      <a:r>
                        <a:rPr lang="en-US" sz="1600" dirty="0">
                          <a:effectLst/>
                          <a:latin typeface="Arial Rounded MT Bold" panose="020F0704030504030204" pitchFamily="34" charset="0"/>
                        </a:rPr>
                        <a:t>64,865</a:t>
                      </a:r>
                      <a:endParaRPr lang="en-US" sz="1600" dirty="0">
                        <a:effectLst/>
                        <a:latin typeface="Arial Rounded MT Bold" panose="020F07040305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3450" y="4362450"/>
            <a:ext cx="679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Aircraft Operations </a:t>
            </a:r>
            <a:endParaRPr lang="en-US" sz="2000" b="1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11" descr="Inline image 3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476750"/>
            <a:ext cx="2520149" cy="1638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97206"/>
              </p:ext>
            </p:extLst>
          </p:nvPr>
        </p:nvGraphicFramePr>
        <p:xfrm>
          <a:off x="1171575" y="4763770"/>
          <a:ext cx="388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75"/>
                <a:gridCol w="1247775"/>
                <a:gridCol w="1504950"/>
              </a:tblGrid>
              <a:tr h="2654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Local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Itinerant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2014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74%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26%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5"/>
                    </a:solidFill>
                  </a:tcPr>
                </a:tc>
              </a:tr>
              <a:tr h="280670">
                <a:tc grid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Forecast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2019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74%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anose="020F0704030504030204" pitchFamily="34" charset="0"/>
                        </a:rPr>
                        <a:t>26%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2024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74%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anose="020F0704030504030204" pitchFamily="34" charset="0"/>
                        </a:rPr>
                        <a:t>26%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2034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74%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anose="020F0704030504030204" pitchFamily="34" charset="0"/>
                        </a:rPr>
                        <a:t>26%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3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8924" y="1438610"/>
            <a:ext cx="3890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Forecasts of Aviation</a:t>
            </a:r>
            <a:endParaRPr lang="en-US" b="1" kern="0" dirty="0" smtClean="0">
              <a:latin typeface="Arial Rounded MT Bold" panose="020F07040305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66675" y="1961830"/>
            <a:ext cx="4638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98513" lvl="1" indent="-342900">
              <a:spcBef>
                <a:spcPts val="0"/>
              </a:spcBef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  <a:tabLst>
                <a:tab pos="793750" algn="l"/>
                <a:tab pos="911225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Pilots and Passengers</a:t>
            </a:r>
          </a:p>
          <a:p>
            <a:pPr marL="1257300" lvl="2" indent="-401638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Peak hour of 30 aircraft  with an average of 2.5 passengers each</a:t>
            </a:r>
            <a:endParaRPr lang="en-US" b="1" kern="0" dirty="0" smtClean="0">
              <a:latin typeface="Arial Rounded MT Bold" panose="020F070403050403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4176718"/>
            <a:ext cx="6286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98513" lvl="1" indent="-342900">
              <a:spcBef>
                <a:spcPts val="0"/>
              </a:spcBef>
              <a:buClr>
                <a:schemeClr val="accent6"/>
              </a:buClr>
              <a:buSzPct val="125000"/>
              <a:buFont typeface="Arial" panose="020B0604020202020204" pitchFamily="34" charset="0"/>
              <a:buChar char="•"/>
              <a:tabLst>
                <a:tab pos="793750" algn="l"/>
                <a:tab pos="911225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Design Aircraft</a:t>
            </a:r>
          </a:p>
          <a:p>
            <a:pPr marL="1257300" lvl="2" indent="-401638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2006 Airport Master Plan = B-II</a:t>
            </a:r>
          </a:p>
          <a:p>
            <a:pPr marL="1714500" lvl="3" indent="-401638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Ø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Beechcraft King Air </a:t>
            </a:r>
          </a:p>
          <a:p>
            <a:pPr marL="1257300" lvl="2" indent="-401638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2015 Airport Master Plan Update = B-II (no change) </a:t>
            </a:r>
          </a:p>
          <a:p>
            <a:pPr marL="1312862" lvl="3" indent="0">
              <a:spcBef>
                <a:spcPts val="0"/>
              </a:spcBef>
              <a:buClr>
                <a:schemeClr val="accent6"/>
              </a:buClr>
              <a:buSzPct val="125000"/>
              <a:buNone/>
              <a:tabLst>
                <a:tab pos="793750" algn="l"/>
                <a:tab pos="911225" algn="l"/>
              </a:tabLst>
            </a:pPr>
            <a:endParaRPr lang="en-US" kern="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1" y="1576395"/>
            <a:ext cx="3200399" cy="24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234113" y="4106315"/>
            <a:ext cx="19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Existing Admin. Trailer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803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406106"/>
            <a:ext cx="822959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Preliminary Facility Requirements</a:t>
            </a:r>
            <a:endParaRPr lang="en-US" sz="1200" b="1" kern="0" dirty="0" smtClean="0">
              <a:solidFill>
                <a:srgbClr val="990000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Airside Facilities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Runways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Secondary Runway 10/28 meets projected needs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Primary Runway 14/32 needs:</a:t>
            </a:r>
          </a:p>
          <a:p>
            <a:pPr marL="1658938" lvl="3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Rehabilitate pavement and meet standards </a:t>
            </a:r>
          </a:p>
          <a:p>
            <a:pPr marL="1658938" lvl="3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§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Navigation aids, landing aids, edge lights and proper signage</a:t>
            </a:r>
            <a:endParaRPr lang="en-US" u="sng" kern="0" dirty="0" smtClean="0"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Taxiways</a:t>
            </a:r>
            <a:endParaRPr lang="en-US" kern="0" dirty="0">
              <a:latin typeface="Arial Rounded MT Bold" panose="020F0704030504030204" pitchFamily="34" charset="0"/>
            </a:endParaRP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Widen Taxiway A from 25 ft. to 35 ft. to meet standards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Plan a connector taxiway to improve access to T-Hangars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Plan a taxiway to access golf course aircraft parking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406106"/>
            <a:ext cx="822959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Preliminary Facility Requirements</a:t>
            </a:r>
            <a:endParaRPr lang="en-US" sz="1200" b="1" kern="0" dirty="0" smtClean="0">
              <a:solidFill>
                <a:srgbClr val="990000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Landside Facilities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2034 Based Aircraft forecast exceeds current aircraft parking and storage capacity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Need for additional hangars 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Need for additional tie down spaces</a:t>
            </a:r>
            <a:endParaRPr lang="en-US" u="sng" kern="0" dirty="0" smtClean="0"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Pilots/passengers and admin. needs support 2006 Master </a:t>
            </a:r>
            <a:r>
              <a:rPr lang="en-US" kern="0" dirty="0">
                <a:latin typeface="Arial Rounded MT Bold" panose="020F0704030504030204" pitchFamily="34" charset="0"/>
              </a:rPr>
              <a:t>Plan </a:t>
            </a:r>
            <a:r>
              <a:rPr lang="en-US" kern="0" dirty="0" smtClean="0">
                <a:latin typeface="Arial Rounded MT Bold" panose="020F0704030504030204" pitchFamily="34" charset="0"/>
              </a:rPr>
              <a:t>recommendations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Administrative building &amp; flight services facility</a:t>
            </a:r>
            <a:endParaRPr lang="en-US" kern="0" dirty="0">
              <a:latin typeface="Arial Rounded MT Bold" panose="020F0704030504030204" pitchFamily="34" charset="0"/>
            </a:endParaRP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Additional auto parking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Plan a connector from the Fire Station to the airfield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kern="0" dirty="0" smtClean="0">
                <a:latin typeface="Arial Rounded MT Bold" panose="020F0704030504030204" pitchFamily="34" charset="0"/>
              </a:rPr>
              <a:t>Fuel </a:t>
            </a:r>
            <a:r>
              <a:rPr lang="en-US" kern="0" dirty="0">
                <a:latin typeface="Arial Rounded MT Bold" panose="020F0704030504030204" pitchFamily="34" charset="0"/>
              </a:rPr>
              <a:t>storage facilities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>
                <a:latin typeface="Arial Rounded MT Bold" panose="020F0704030504030204" pitchFamily="34" charset="0"/>
              </a:rPr>
              <a:t>Avgas storage meets needs</a:t>
            </a: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r>
              <a:rPr lang="en-US" kern="0" dirty="0">
                <a:latin typeface="Arial Rounded MT Bold" panose="020F0704030504030204" pitchFamily="34" charset="0"/>
              </a:rPr>
              <a:t>Jet-A storage meets needs</a:t>
            </a: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endParaRPr lang="en-US" kern="0" dirty="0">
              <a:latin typeface="Arial Rounded MT Bold" panose="020F0704030504030204" pitchFamily="34" charset="0"/>
            </a:endParaRPr>
          </a:p>
          <a:p>
            <a:pPr marL="120173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endParaRPr lang="en-US" kern="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 typeface="Arial Rounded MT Bold" panose="020F0704030504030204" pitchFamily="34" charset="0"/>
              <a:buChar char="–"/>
              <a:tabLst>
                <a:tab pos="793750" algn="l"/>
                <a:tab pos="911225" algn="l"/>
              </a:tabLst>
            </a:pPr>
            <a:endParaRPr lang="en-US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455613" lvl="1" indent="0">
              <a:spcBef>
                <a:spcPts val="0"/>
              </a:spcBef>
              <a:buClr>
                <a:schemeClr val="accent6"/>
              </a:buClr>
              <a:buSzPct val="125000"/>
              <a:buNone/>
              <a:tabLst>
                <a:tab pos="793750" algn="l"/>
                <a:tab pos="911225" algn="l"/>
              </a:tabLst>
            </a:pPr>
            <a:endParaRPr lang="en-US" u="sng" kern="0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3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Valkaria</a:t>
            </a:r>
            <a:r>
              <a:rPr lang="en-US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</a:t>
            </a:r>
            <a:br>
              <a:rPr lang="en-US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Master Plan Update</a:t>
            </a:r>
            <a:endParaRPr lang="en-US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1563767"/>
            <a:ext cx="8443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AGENDA</a:t>
            </a:r>
            <a:endParaRPr lang="en-US" sz="1200" b="1" kern="0" dirty="0" smtClean="0">
              <a:solidFill>
                <a:srgbClr val="990000"/>
              </a:solidFill>
              <a:latin typeface="Arial Rounded MT Bold" panose="020F0704030504030204" pitchFamily="34" charset="0"/>
            </a:endParaRPr>
          </a:p>
          <a:p>
            <a:pPr marL="630238" lvl="1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/>
              <a:tabLst>
                <a:tab pos="630238" algn="l"/>
                <a:tab pos="793750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Welcome and Introductions</a:t>
            </a:r>
          </a:p>
          <a:p>
            <a:pPr marL="630238" lvl="1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/>
              <a:tabLst>
                <a:tab pos="630238" algn="l"/>
                <a:tab pos="793750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2006  Airport Master Plan Refresher</a:t>
            </a:r>
          </a:p>
          <a:p>
            <a:pPr marL="630238" lvl="1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/>
              <a:tabLst>
                <a:tab pos="630238" algn="l"/>
                <a:tab pos="793750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 Airport Master Plan Update</a:t>
            </a:r>
          </a:p>
          <a:p>
            <a:pPr marL="1030288" lvl="2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Study requirements and schedule</a:t>
            </a:r>
          </a:p>
          <a:p>
            <a:pPr marL="1030288" lvl="2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Review of forecasts of aviation demand</a:t>
            </a:r>
          </a:p>
          <a:p>
            <a:pPr marL="1030288" lvl="2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Review preliminary facility requirements</a:t>
            </a:r>
          </a:p>
          <a:p>
            <a:pPr marL="1030288" lvl="2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Next steps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69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9562" y="1406106"/>
            <a:ext cx="822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None/>
              <a:tabLst>
                <a:tab pos="793750" algn="l"/>
                <a:tab pos="911225" algn="l"/>
              </a:tabLst>
            </a:pPr>
            <a:r>
              <a:rPr lang="en-US" sz="2800" b="1" kern="0" dirty="0" smtClean="0">
                <a:solidFill>
                  <a:srgbClr val="990000"/>
                </a:solidFill>
                <a:latin typeface="Arial Rounded MT Bold" panose="020F0704030504030204" pitchFamily="34" charset="0"/>
              </a:rPr>
              <a:t>Next Steps</a:t>
            </a:r>
            <a:endParaRPr lang="en-US" u="sng" kern="0" dirty="0" smtClean="0"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939278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Complete facility requirements narrative </a:t>
            </a:r>
          </a:p>
          <a:p>
            <a:pPr marL="455613" lvl="1">
              <a:spcBef>
                <a:spcPts val="0"/>
              </a:spcBef>
              <a:buClr>
                <a:schemeClr val="accent6"/>
              </a:buClr>
              <a:buSzPct val="125000"/>
              <a:tabLst>
                <a:tab pos="793750" algn="l"/>
                <a:tab pos="911225" algn="l"/>
              </a:tabLst>
            </a:pPr>
            <a:endParaRPr lang="en-US" sz="2400" b="1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Develop alternative methods/locations of facilities to accommodate future demand</a:t>
            </a:r>
          </a:p>
          <a:p>
            <a:pPr marL="1258888" lvl="2" indent="-346075">
              <a:spcBef>
                <a:spcPts val="0"/>
              </a:spcBef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Review potential environmental impacts</a:t>
            </a:r>
            <a:b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endParaRPr lang="en-US" sz="2400" b="1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Continue Airport Layout Plan development</a:t>
            </a:r>
          </a:p>
          <a:p>
            <a:pPr marL="455613" lvl="1">
              <a:spcBef>
                <a:spcPts val="0"/>
              </a:spcBef>
              <a:buClr>
                <a:schemeClr val="accent6"/>
              </a:buClr>
              <a:buSzPct val="125000"/>
              <a:tabLst>
                <a:tab pos="793750" algn="l"/>
                <a:tab pos="911225" algn="l"/>
              </a:tabLst>
            </a:pPr>
            <a:endParaRPr lang="en-US" sz="2400" b="1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Develop financial analysis and Capital Improvement Plan (CIP)</a:t>
            </a:r>
            <a:b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endParaRPr lang="en-US" sz="2400" b="1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801688" lvl="1" indent="-346075">
              <a:spcBef>
                <a:spcPts val="0"/>
              </a:spcBef>
              <a:buClr>
                <a:schemeClr val="accent6"/>
              </a:buClr>
              <a:buSzPct val="125000"/>
              <a:buFontTx/>
              <a:buChar char="•"/>
              <a:tabLst>
                <a:tab pos="793750" algn="l"/>
                <a:tab pos="911225" algn="l"/>
              </a:tabLst>
            </a:pPr>
            <a:r>
              <a:rPr lang="en-US" sz="24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Finalize Master Plan Update</a:t>
            </a:r>
          </a:p>
          <a:p>
            <a:pPr marL="455613" lvl="1">
              <a:spcBef>
                <a:spcPts val="0"/>
              </a:spcBef>
              <a:buClr>
                <a:schemeClr val="accent6"/>
              </a:buClr>
              <a:buSzPct val="125000"/>
              <a:tabLst>
                <a:tab pos="793750" algn="l"/>
                <a:tab pos="911225" algn="l"/>
              </a:tabLst>
            </a:pPr>
            <a:endParaRPr lang="en-US" sz="2400" b="1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6928" y="2087592"/>
            <a:ext cx="489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CURRENT AERIAL</a:t>
            </a:r>
            <a:endParaRPr lang="en-US" dirty="0"/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" b="2387"/>
          <a:stretch/>
        </p:blipFill>
        <p:spPr bwMode="auto">
          <a:xfrm>
            <a:off x="-412867" y="-123824"/>
            <a:ext cx="9673435" cy="6949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4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2006 Airport Master Plan </a:t>
            </a:r>
            <a:r>
              <a:rPr lang="en-US" sz="2400" u="sng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Refresher</a:t>
            </a:r>
            <a:endParaRPr lang="en-US" sz="2400" u="sng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1160" y="1567196"/>
            <a:ext cx="846615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0238" lvl="1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Required to conform to applicable FAA and FDOT standards</a:t>
            </a:r>
          </a:p>
          <a:p>
            <a:pPr marL="801688" lvl="2" indent="-17145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 20-year planning “road-map”</a:t>
            </a:r>
          </a:p>
          <a:p>
            <a:pPr marL="630238" lvl="1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Considered:</a:t>
            </a:r>
          </a:p>
          <a:p>
            <a:pPr marL="801688" lvl="2" indent="-17145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existing </a:t>
            </a:r>
            <a:r>
              <a:rPr lang="en-US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conditions at the time of the 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study</a:t>
            </a:r>
          </a:p>
          <a:p>
            <a:pPr marL="801688" lvl="2" indent="-17145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forecasts </a:t>
            </a:r>
            <a:r>
              <a:rPr lang="en-US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of future aviation 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demand</a:t>
            </a:r>
          </a:p>
          <a:p>
            <a:pPr marL="801688" lvl="2" indent="-17145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capacity </a:t>
            </a:r>
            <a:r>
              <a:rPr lang="en-US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of existing 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facilities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1160" y="4275630"/>
            <a:ext cx="84661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1688" lvl="2" indent="-17145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capability </a:t>
            </a:r>
            <a:r>
              <a:rPr lang="en-US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of existing facilities to meet forecast 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demand</a:t>
            </a:r>
          </a:p>
          <a:p>
            <a:pPr marL="801688" lvl="2" indent="-17145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options </a:t>
            </a:r>
            <a:r>
              <a:rPr lang="en-US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for meeting future demand considering community goals, environmental conditions and financial 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considerations</a:t>
            </a:r>
          </a:p>
          <a:p>
            <a:pPr marL="569913" lvl="1" indent="-396875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+mj-lt"/>
              <a:buAutoNum type="arabicPeriod" startAt="3"/>
              <a:tabLst>
                <a:tab pos="630238" algn="l"/>
                <a:tab pos="793750" algn="l"/>
              </a:tabLst>
            </a:pPr>
            <a:r>
              <a:rPr lang="en-US" sz="20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Recommended </a:t>
            </a:r>
            <a:r>
              <a:rPr lang="en-US" kern="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changes to meet FAA/FDOT 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guidelines</a:t>
            </a:r>
            <a:endParaRPr lang="en-US" sz="2000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2006 Airport Master Plan </a:t>
            </a:r>
            <a:r>
              <a:rPr lang="en-US" sz="2400" u="sng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Refresher</a:t>
            </a:r>
            <a:endParaRPr lang="en-US" sz="2400" u="sng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1567196"/>
            <a:ext cx="470804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2" indent="-22383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457200" algn="l"/>
                <a:tab pos="630238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Maintaining 2 runways that conform to FAA standards</a:t>
            </a:r>
          </a:p>
          <a:p>
            <a:pPr marL="801688" lvl="3" indent="-34448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Marking and Signage</a:t>
            </a:r>
          </a:p>
          <a:p>
            <a:pPr marL="801688" lvl="3" indent="-34448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Hangars, environmental  and drainage </a:t>
            </a:r>
          </a:p>
          <a:p>
            <a:pPr marL="801688" lvl="3" indent="-34448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Consider future needs for Flight safety and runway landing aids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9856" b="12483"/>
          <a:stretch/>
        </p:blipFill>
        <p:spPr bwMode="auto">
          <a:xfrm>
            <a:off x="5072332" y="1538985"/>
            <a:ext cx="3614468" cy="2009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1158" y="4014020"/>
            <a:ext cx="634782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2" indent="-22383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457200" algn="l"/>
                <a:tab pos="630238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Full length Taxiway A parallel to Runway 14/32</a:t>
            </a:r>
          </a:p>
          <a:p>
            <a:pPr marL="801688" lvl="3" indent="-34448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Wingdings" panose="05000000000000000000" pitchFamily="2" charset="2"/>
              <a:buChar char="ü"/>
              <a:tabLst>
                <a:tab pos="457200" algn="l"/>
                <a:tab pos="630238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Other access </a:t>
            </a:r>
            <a:r>
              <a:rPr lang="en-US" sz="1800" kern="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taxilanes</a:t>
            </a:r>
            <a:endParaRPr lang="en-US" sz="1800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1159" y="4798850"/>
            <a:ext cx="621904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2" indent="-22383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457200" algn="l"/>
                <a:tab pos="630238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Aircraft storage and parking areas</a:t>
            </a:r>
          </a:p>
          <a:p>
            <a:pPr marL="457200" lvl="2" indent="-22383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457200" algn="l"/>
                <a:tab pos="630238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Admin. and flight services facility</a:t>
            </a:r>
          </a:p>
          <a:p>
            <a:pPr marL="457200" lvl="2" indent="-22383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457200" algn="l"/>
                <a:tab pos="630238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Aircraft fueling facilities</a:t>
            </a:r>
          </a:p>
          <a:p>
            <a:pPr marL="457200" lvl="2" indent="-223838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457200" algn="l"/>
                <a:tab pos="630238" algn="l"/>
              </a:tabLst>
            </a:pPr>
            <a:r>
              <a:rPr lang="en-US" sz="1800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Land use compatibility (infield)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2137" r="4908"/>
          <a:stretch/>
        </p:blipFill>
        <p:spPr bwMode="auto">
          <a:xfrm>
            <a:off x="6879566" y="3773227"/>
            <a:ext cx="2035833" cy="284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6928" y="2087592"/>
            <a:ext cx="489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CURRENT AERIAL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3464" y="1630393"/>
            <a:ext cx="7763774" cy="4839418"/>
            <a:chOff x="543464" y="1630393"/>
            <a:chExt cx="7763774" cy="4839418"/>
          </a:xfrm>
        </p:grpSpPr>
        <p:pic>
          <p:nvPicPr>
            <p:cNvPr id="8" name="Picture 7"/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2" b="2387"/>
            <a:stretch/>
          </p:blipFill>
          <p:spPr bwMode="auto">
            <a:xfrm>
              <a:off x="1054985" y="1630393"/>
              <a:ext cx="6735918" cy="48394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ounded Rectangular Callout 8"/>
            <p:cNvSpPr/>
            <p:nvPr/>
          </p:nvSpPr>
          <p:spPr>
            <a:xfrm>
              <a:off x="571365" y="1866007"/>
              <a:ext cx="1565468" cy="590917"/>
            </a:xfrm>
            <a:prstGeom prst="wedgeRoundRectCallout">
              <a:avLst>
                <a:gd name="adj1" fmla="val 109876"/>
                <a:gd name="adj2" fmla="val 163984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cap="small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New </a:t>
              </a:r>
              <a:r>
                <a:rPr lang="en-US" sz="1100" b="1" kern="1200" cap="small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Taxiway </a:t>
              </a:r>
              <a:r>
                <a:rPr lang="en-US" sz="1100" b="1" kern="1200" cap="small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A EA and Construction</a:t>
              </a:r>
              <a:endParaRPr lang="en-US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543464" y="3022655"/>
              <a:ext cx="1564738" cy="514175"/>
            </a:xfrm>
            <a:prstGeom prst="wedgeRoundRectCallout">
              <a:avLst>
                <a:gd name="adj1" fmla="val 168639"/>
                <a:gd name="adj2" fmla="val 56986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cap="small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Aircraft </a:t>
              </a:r>
              <a:r>
                <a:rPr lang="en-US" sz="1100" b="1" kern="1200" cap="small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Parking Apron </a:t>
              </a:r>
              <a:r>
                <a:rPr lang="en-US" sz="1100" b="1" kern="1200" cap="small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Rehab</a:t>
              </a:r>
              <a:endParaRPr lang="en-US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71365" y="4307820"/>
              <a:ext cx="1565468" cy="527360"/>
            </a:xfrm>
            <a:prstGeom prst="wedgeRoundRectCallout">
              <a:avLst>
                <a:gd name="adj1" fmla="val 135891"/>
                <a:gd name="adj2" fmla="val 37677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cap="small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Stormwater Management/ Wetland Mitigation</a:t>
              </a:r>
              <a:endParaRPr lang="en-U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43464" y="5475179"/>
              <a:ext cx="1565468" cy="468421"/>
            </a:xfrm>
            <a:prstGeom prst="wedgeRoundRectCallout">
              <a:avLst>
                <a:gd name="adj1" fmla="val 170913"/>
                <a:gd name="adj2" fmla="val -81280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cap="small" dirty="0" smtClean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New </a:t>
              </a:r>
              <a:r>
                <a:rPr lang="en-US" sz="1100" b="1" kern="1200" cap="small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T-Hangar Complex</a:t>
              </a:r>
              <a:endParaRPr lang="en-US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635216" y="2936977"/>
              <a:ext cx="1672022" cy="342765"/>
            </a:xfrm>
            <a:prstGeom prst="wedgeRoundRectCallout">
              <a:avLst>
                <a:gd name="adj1" fmla="val -149485"/>
                <a:gd name="adj2" fmla="val 44349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cap="small" dirty="0" smtClean="0">
                  <a:solidFill>
                    <a:srgbClr val="FFFFFF"/>
                  </a:solidFill>
                  <a:effectLst/>
                  <a:latin typeface="Arial Narrow"/>
                  <a:ea typeface="Times New Roman"/>
                  <a:cs typeface="Times New Roman"/>
                </a:rPr>
                <a:t>Reconstruct </a:t>
              </a:r>
              <a:r>
                <a:rPr lang="en-US" sz="1100" b="1" kern="1200" cap="small" dirty="0">
                  <a:solidFill>
                    <a:srgbClr val="FFFFFF"/>
                  </a:solidFill>
                  <a:effectLst/>
                  <a:latin typeface="Arial Narrow"/>
                  <a:ea typeface="Times New Roman"/>
                  <a:cs typeface="Times New Roman"/>
                </a:rPr>
                <a:t>Taxiway B</a:t>
              </a:r>
              <a:endParaRPr lang="en-US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6422790" y="4451129"/>
              <a:ext cx="1125322" cy="414568"/>
            </a:xfrm>
            <a:prstGeom prst="wedgeRoundRectCallout">
              <a:avLst>
                <a:gd name="adj1" fmla="val -158489"/>
                <a:gd name="adj2" fmla="val -44518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cap="small" dirty="0" smtClean="0">
                  <a:solidFill>
                    <a:srgbClr val="FFFFFF"/>
                  </a:solidFill>
                  <a:effectLst/>
                  <a:latin typeface="Arial Bold"/>
                  <a:ea typeface="Times New Roman"/>
                  <a:cs typeface="Times New Roman"/>
                </a:rPr>
                <a:t>Runway </a:t>
              </a:r>
              <a:r>
                <a:rPr lang="en-US" sz="1000" b="1" kern="1200" cap="small" dirty="0">
                  <a:solidFill>
                    <a:srgbClr val="FFFFFF"/>
                  </a:solidFill>
                  <a:effectLst/>
                  <a:latin typeface="Arial Bold"/>
                  <a:ea typeface="Times New Roman"/>
                  <a:cs typeface="Times New Roman"/>
                </a:rPr>
                <a:t>10-28 Rehab</a:t>
              </a:r>
              <a:endParaRPr lang="en-US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584011" y="4310774"/>
            <a:ext cx="1565468" cy="527360"/>
          </a:xfrm>
          <a:prstGeom prst="wedgeRoundRectCallout">
            <a:avLst>
              <a:gd name="adj1" fmla="val 208904"/>
              <a:gd name="adj2" fmla="val -11404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cap="small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Stormwater Management/ Wetland Mitigation</a:t>
            </a:r>
            <a:endParaRPr lang="en-US" sz="120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773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1160" y="1567196"/>
            <a:ext cx="84661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30238" lvl="1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Required to conform to applicable FAA and FDOT standards</a:t>
            </a:r>
          </a:p>
          <a:p>
            <a:pPr marL="801688" lvl="2" indent="-17145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 20-year planning “road-map”</a:t>
            </a:r>
          </a:p>
          <a:p>
            <a:pPr marL="630238" lvl="1" indent="-4572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+mj-lt"/>
              <a:buAutoNum type="arabicPeriod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Schedule – Major Milestones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03653"/>
              </p:ext>
            </p:extLst>
          </p:nvPr>
        </p:nvGraphicFramePr>
        <p:xfrm>
          <a:off x="1224951" y="2925927"/>
          <a:ext cx="7522234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94"/>
                <a:gridCol w="1112808"/>
                <a:gridCol w="1095555"/>
                <a:gridCol w="260517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Start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Finish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Comments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Inventory &amp; Forecasts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Oct-2014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Nov-2014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Agency Review Required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Demand/Capacity</a:t>
                      </a:r>
                      <a:r>
                        <a:rPr lang="en-US" sz="1600" baseline="0" dirty="0" smtClean="0"/>
                        <a:t> &amp; Facility Requirements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Dec-2014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Feb-2015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</a:t>
                      </a:r>
                      <a:r>
                        <a:rPr lang="en-US" sz="1600" baseline="0" dirty="0" smtClean="0"/>
                        <a:t> Information</a:t>
                      </a:r>
                      <a:r>
                        <a:rPr lang="en-US" sz="1600" dirty="0" smtClean="0"/>
                        <a:t> Meeting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Alternatives/Environmental Review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Feb-2015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Mch-2015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</a:t>
                      </a:r>
                      <a:r>
                        <a:rPr lang="en-US" sz="1600" baseline="0" dirty="0" smtClean="0"/>
                        <a:t> Information </a:t>
                      </a:r>
                      <a:r>
                        <a:rPr lang="en-US" sz="1600" dirty="0" smtClean="0"/>
                        <a:t>Meeting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Final Master Plan Update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Jan-2015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Apl-2015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BOCC Meeting, Agency Review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648" y="1648332"/>
            <a:ext cx="8466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lvl="1" indent="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None/>
              <a:tabLst>
                <a:tab pos="630238" algn="l"/>
                <a:tab pos="793750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Inventory of Existing Conditions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55504"/>
              </p:ext>
            </p:extLst>
          </p:nvPr>
        </p:nvGraphicFramePr>
        <p:xfrm>
          <a:off x="576327" y="2272826"/>
          <a:ext cx="8050088" cy="3322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975"/>
                <a:gridCol w="1380226"/>
                <a:gridCol w="1371600"/>
                <a:gridCol w="1224951"/>
                <a:gridCol w="1285336"/>
              </a:tblGrid>
              <a:tr h="246117">
                <a:tc gridSpan="5">
                  <a:txBody>
                    <a:bodyPr/>
                    <a:lstStyle/>
                    <a:p>
                      <a:pPr marL="857250" marR="0" indent="-914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Existing Airfield Characteristics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Runways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14</a:t>
                      </a:r>
                      <a:endParaRPr lang="en-US" sz="1600" b="1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32</a:t>
                      </a:r>
                      <a:endParaRPr lang="en-US" sz="1600" b="1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10</a:t>
                      </a:r>
                      <a:endParaRPr lang="en-US" sz="1600" b="1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en-US" sz="1600" b="1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24611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Dimension (ft.)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4,000’ </a:t>
                      </a:r>
                      <a:r>
                        <a:rPr lang="en-US" sz="1600" b="0" baseline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 x  75’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4,000’  x</a:t>
                      </a:r>
                      <a:r>
                        <a:rPr lang="en-US" sz="1600" b="0" baseline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  60’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17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Primary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Secondary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Surface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Asphalt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Asphalt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Surface Condition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Fair to Poor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Excellent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Pavement Strength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12,500 LBS.</a:t>
                      </a:r>
                      <a:r>
                        <a:rPr lang="en-US" sz="1600" b="0" baseline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 SW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Runway Edge Lighting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None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Threshold Lights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Both Runways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NAVAIDS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Rotating Beacon and PAPI’s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Runway Marking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Basic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Basic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Taxiways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 pitchFamily="18" charset="0"/>
                        </a:rPr>
                        <a:t>4,000’ x 25’ Parallel TWY A</a:t>
                      </a:r>
                      <a:endParaRPr lang="en-US" sz="1600" b="0" dirty="0"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 Rounded MT Bold" panose="020F07040305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600" b="0" dirty="0">
                        <a:latin typeface="Arial Rounded MT Bold" panose="020F07040305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205">
                <a:tc gridSpan="5">
                  <a:txBody>
                    <a:bodyPr/>
                    <a:lstStyle/>
                    <a:p>
                      <a:pPr marL="741363" marR="0" indent="-741363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Source: 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Airport Facility Directory, 2014; Airport Records;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Master Record Form 5010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cs typeface="Times New Roman" pitchFamily="18" charset="0"/>
                        </a:rPr>
                        <a:t>Hanson  2015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33015" r="40744" b="2387"/>
          <a:stretch/>
        </p:blipFill>
        <p:spPr bwMode="auto">
          <a:xfrm>
            <a:off x="5753819" y="1853720"/>
            <a:ext cx="3131389" cy="4236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38924" y="1510585"/>
            <a:ext cx="541489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325" lvl="1" indent="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None/>
              <a:tabLst>
                <a:tab pos="630238" algn="l"/>
                <a:tab pos="793750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Existing Landside Facilities</a:t>
            </a:r>
          </a:p>
          <a:p>
            <a:pPr marL="6873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Aircraft storage </a:t>
            </a:r>
          </a:p>
          <a:p>
            <a:pPr marL="1027113" lvl="3" indent="-225425">
              <a:spcBef>
                <a:spcPts val="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T-Hangar strands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box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hangars</a:t>
            </a:r>
            <a:endParaRPr lang="en-US" sz="1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Rehabilitated aircraft parking apron </a:t>
            </a:r>
            <a:b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&amp; tie-downs</a:t>
            </a:r>
            <a:endParaRPr lang="en-US" kern="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1027113" lvl="3" indent="-225425">
              <a:spcBef>
                <a:spcPts val="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aircraft tie-downs</a:t>
            </a:r>
            <a:endParaRPr lang="en-US" kern="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6873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Beacon, segmented circle, CF windsock, PAPI, threshold lights</a:t>
            </a:r>
          </a:p>
          <a:p>
            <a:pPr marL="6873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Improved airfield drainage &amp; addressed wildlife hazards</a:t>
            </a:r>
          </a:p>
          <a:p>
            <a:pPr marL="6873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Added </a:t>
            </a:r>
            <a:r>
              <a:rPr lang="en-US" kern="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Skyman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Park </a:t>
            </a:r>
          </a:p>
          <a:p>
            <a:pPr marL="6873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Consolidated fuel farm </a:t>
            </a:r>
          </a:p>
          <a:p>
            <a:pPr marL="1087438" lvl="3" indent="-285750">
              <a:spcBef>
                <a:spcPct val="5000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12,000 gals. 100LL</a:t>
            </a:r>
          </a:p>
          <a:p>
            <a:pPr marL="1027113" lvl="3" indent="-225425">
              <a:spcBef>
                <a:spcPts val="0"/>
              </a:spcBef>
              <a:buClr>
                <a:schemeClr val="accent6">
                  <a:lumMod val="50000"/>
                </a:schemeClr>
              </a:buClr>
              <a:tabLst>
                <a:tab pos="630238" algn="l"/>
              </a:tabLst>
            </a:pPr>
            <a:r>
              <a:rPr lang="en-US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5,000 gals. Jet-A </a:t>
            </a:r>
            <a:endParaRPr lang="en-US" kern="0" dirty="0" smtClean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V</a:t>
            </a:r>
            <a:r>
              <a:rPr lang="en-US" sz="240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alkaria</a:t>
            </a: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Master Plan Update</a:t>
            </a:r>
            <a:b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2015 Airport Master Plan Update</a:t>
            </a:r>
            <a:endParaRPr lang="en-US" sz="2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1397479"/>
            <a:ext cx="8229600" cy="86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12" y="224284"/>
            <a:ext cx="1061049" cy="10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648" y="1524507"/>
            <a:ext cx="8466152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lvl="1" indent="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None/>
              <a:tabLst>
                <a:tab pos="630238" algn="l"/>
                <a:tab pos="793750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2014 FDOT Statewide Airport Economic Impact Study</a:t>
            </a:r>
          </a:p>
          <a:p>
            <a:pPr marL="515938" lvl="1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Determined economic impacts of Florida’s airport system</a:t>
            </a:r>
          </a:p>
          <a:p>
            <a:pPr marL="515938" lvl="1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tabLst>
                <a:tab pos="630238" algn="l"/>
                <a:tab pos="793750" algn="l"/>
              </a:tabLst>
            </a:pPr>
            <a:r>
              <a:rPr lang="en-US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Direct, indirect and induced impacts from tenant and airport business activities, projects and visitor spending </a:t>
            </a:r>
            <a:endParaRPr lang="en-US" b="1" kern="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915988" lvl="2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kern="0" dirty="0" err="1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Valkaria</a:t>
            </a: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 Airport Impacts:</a:t>
            </a:r>
          </a:p>
          <a:p>
            <a:pPr marL="1373188" lvl="3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630238" algn="l"/>
                <a:tab pos="793750" algn="l"/>
              </a:tabLst>
            </a:pPr>
            <a:r>
              <a:rPr lang="en-US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196 Total Employment</a:t>
            </a:r>
          </a:p>
          <a:p>
            <a:pPr marL="1373188" lvl="3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 Rounded MT Bold" panose="020F0704030504030204" pitchFamily="34" charset="0"/>
              <a:buChar char="$"/>
              <a:tabLst>
                <a:tab pos="630238" algn="l"/>
                <a:tab pos="793750" algn="l"/>
              </a:tabLst>
            </a:pPr>
            <a:r>
              <a:rPr lang="en-US" sz="18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8,268,000 Payroll</a:t>
            </a:r>
          </a:p>
          <a:p>
            <a:pPr marL="1373188" lvl="3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 Rounded MT Bold" panose="020F0704030504030204" pitchFamily="34" charset="0"/>
              <a:buChar char="$"/>
              <a:tabLst>
                <a:tab pos="630238" algn="l"/>
                <a:tab pos="793750" algn="l"/>
              </a:tabLst>
            </a:pPr>
            <a:r>
              <a:rPr lang="en-US" sz="18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10,013,000 Direct impacts</a:t>
            </a:r>
          </a:p>
          <a:p>
            <a:pPr marL="1373188" lvl="3" indent="-342900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Arial Rounded MT Bold" panose="020F0704030504030204" pitchFamily="34" charset="0"/>
              <a:buChar char="$"/>
              <a:tabLst>
                <a:tab pos="630238" algn="l"/>
                <a:tab pos="793750" algn="l"/>
              </a:tabLst>
            </a:pPr>
            <a:r>
              <a:rPr lang="en-US" sz="1800" b="1" kern="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1,640,000 Indirect impacts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6A3-B8A6-439D-86D3-57FEC4CA877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81" y="3270250"/>
            <a:ext cx="353536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65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9176</TotalTime>
  <Words>1207</Words>
  <Application>Microsoft Office PowerPoint</Application>
  <PresentationFormat>On-screen Show (4:3)</PresentationFormat>
  <Paragraphs>421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1_Default Design</vt:lpstr>
      <vt:lpstr>PowerPoint Presentation</vt:lpstr>
      <vt:lpstr>Valkaria Airport 2015 Master Plan Update</vt:lpstr>
      <vt:lpstr>Valkaria Airport Master Plan Update 2006 Airport Master Plan Refresher</vt:lpstr>
      <vt:lpstr>Valkaria Airport Master Plan Update 2006 Airport Master Plan Refresher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  <vt:lpstr>Valkaria Airport Master Plan Update 2015 Airport Master Plan Update</vt:lpstr>
    </vt:vector>
  </TitlesOfParts>
  <Company>Hanson Professional Services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 Berry</dc:creator>
  <cp:lastModifiedBy>Steve.Borowski</cp:lastModifiedBy>
  <cp:revision>347</cp:revision>
  <cp:lastPrinted>2015-02-23T17:30:34Z</cp:lastPrinted>
  <dcterms:created xsi:type="dcterms:W3CDTF">2009-01-22T17:21:26Z</dcterms:created>
  <dcterms:modified xsi:type="dcterms:W3CDTF">2015-02-25T18:03:53Z</dcterms:modified>
</cp:coreProperties>
</file>